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4"/>
  </p:sldMasterIdLst>
  <p:notesMasterIdLst>
    <p:notesMasterId r:id="rId27"/>
  </p:notesMasterIdLst>
  <p:handoutMasterIdLst>
    <p:handoutMasterId r:id="rId28"/>
  </p:handoutMasterIdLst>
  <p:sldIdLst>
    <p:sldId id="2076137590" r:id="rId5"/>
    <p:sldId id="2076137587" r:id="rId6"/>
    <p:sldId id="2076137588" r:id="rId7"/>
    <p:sldId id="2076137589" r:id="rId8"/>
    <p:sldId id="2076137591" r:id="rId9"/>
    <p:sldId id="2076137592" r:id="rId10"/>
    <p:sldId id="2076137593" r:id="rId11"/>
    <p:sldId id="2076137608" r:id="rId12"/>
    <p:sldId id="2076137604" r:id="rId13"/>
    <p:sldId id="2076137594" r:id="rId14"/>
    <p:sldId id="2076137596" r:id="rId15"/>
    <p:sldId id="10562" r:id="rId16"/>
    <p:sldId id="2076137599" r:id="rId17"/>
    <p:sldId id="2076137600" r:id="rId18"/>
    <p:sldId id="2076137601" r:id="rId19"/>
    <p:sldId id="2076137607" r:id="rId20"/>
    <p:sldId id="1681" r:id="rId21"/>
    <p:sldId id="2076137602" r:id="rId22"/>
    <p:sldId id="2076137605" r:id="rId23"/>
    <p:sldId id="11312" r:id="rId24"/>
    <p:sldId id="2076137598" r:id="rId25"/>
    <p:sldId id="207613760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updates" id="{B0FC2B2E-9987-B34C-B45C-9CA29C537FF7}">
          <p14:sldIdLst>
            <p14:sldId id="2076137590"/>
            <p14:sldId id="2076137587"/>
            <p14:sldId id="2076137588"/>
            <p14:sldId id="2076137589"/>
            <p14:sldId id="2076137591"/>
            <p14:sldId id="2076137592"/>
            <p14:sldId id="2076137593"/>
            <p14:sldId id="2076137608"/>
          </p14:sldIdLst>
        </p14:section>
        <p14:section name="KEDA" id="{91CFB5F8-B700-40C0-BB32-2BC3CC7CFCC2}">
          <p14:sldIdLst>
            <p14:sldId id="2076137604"/>
            <p14:sldId id="2076137594"/>
            <p14:sldId id="2076137596"/>
            <p14:sldId id="10562"/>
            <p14:sldId id="2076137599"/>
            <p14:sldId id="2076137600"/>
            <p14:sldId id="2076137601"/>
          </p14:sldIdLst>
        </p14:section>
        <p14:section name="Azure specific content" id="{5A47C83E-A182-004A-8CD7-7ADDE33703EF}">
          <p14:sldIdLst>
            <p14:sldId id="2076137607"/>
            <p14:sldId id="1681"/>
            <p14:sldId id="2076137602"/>
            <p14:sldId id="2076137605"/>
          </p14:sldIdLst>
        </p14:section>
        <p14:section name="Wrapping up" id="{29732740-74A0-F341-9515-46DFE436815E}">
          <p14:sldIdLst>
            <p14:sldId id="11312"/>
            <p14:sldId id="2076137598"/>
            <p14:sldId id="2076137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hor" initials="A" lastIdx="52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8D4"/>
    <a:srgbClr val="0066CC"/>
    <a:srgbClr val="3C3C41"/>
    <a:srgbClr val="FFFFFF"/>
    <a:srgbClr val="69696D"/>
    <a:srgbClr val="FCFDFE"/>
    <a:srgbClr val="0F78D4"/>
    <a:srgbClr val="B3DEFF"/>
    <a:srgbClr val="F2F8F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1"/>
    <p:restoredTop sz="69516" autoAdjust="0"/>
  </p:normalViewPr>
  <p:slideViewPr>
    <p:cSldViewPr snapToGrid="0">
      <p:cViewPr varScale="1">
        <p:scale>
          <a:sx n="70" d="100"/>
          <a:sy n="70" d="100"/>
        </p:scale>
        <p:origin x="2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486"/>
    </p:cViewPr>
  </p:sorterViewPr>
  <p:notesViewPr>
    <p:cSldViewPr snapToGrid="0">
      <p:cViewPr>
        <p:scale>
          <a:sx n="1" d="2"/>
          <a:sy n="1" d="2"/>
        </p:scale>
        <p:origin x="4680" y="12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11/19/20 3:56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11/19/20 3:56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ad-pod-identit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ctive-directory/managed-identities-azure-resources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02web.zoom.us/j/150360492?pwd=eUVtQzBPMzFoQUR2K1dqUWhENjJJdz0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ackmd.io/s/r127ErYi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run-application/horizontal-pod-autoscal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Pod Identity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Pod Identity is an implementation of 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Azure AD Pod Identity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which let’s you bind an 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Azure Managed Identity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to a Pod in a Kubernetes cluster as delegated access -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Don’t manage secrets, let Azure AD do the hard work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can tell KEDA to use Azure AD Pod Identity via 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podIdentity.provider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podIdentity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provider: azure # Optional. Default: false 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AD Pod Identity will give access to containers with a defined label for 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aadpodidbinding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You can set this label on the KEDA operator deployment. This can be done for you during deployment with Helm with --set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podIdentity.activeDirectory.identity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={your-label-name}.</a:t>
            </a:r>
          </a:p>
          <a:p>
            <a:br>
              <a:rPr lang="en-US" dirty="0"/>
            </a:b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1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36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97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link: </a:t>
            </a:r>
            <a:r>
              <a:rPr lang="en-US" dirty="0">
                <a:hlinkClick r:id="rId3"/>
              </a:rPr>
              <a:t>https://us02web.zoom.us/j/150360492?pwd=eUVtQzBPMzFoQUR2K1dqUWhENjJJdz09</a:t>
            </a:r>
            <a:r>
              <a:rPr lang="en-US" dirty="0"/>
              <a:t> (Password: keda)</a:t>
            </a:r>
          </a:p>
          <a:p>
            <a:r>
              <a:rPr lang="en-US" dirty="0"/>
              <a:t>Meeting agenda: </a:t>
            </a:r>
            <a:r>
              <a:rPr lang="en-US" dirty="0">
                <a:hlinkClick r:id="rId4"/>
              </a:rPr>
              <a:t>https://hackmd.io/s/r127ErYiN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KEDA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is a single-purpose and lightweight component that can be added into any Kubernetes cluster. KEDA works alongside standard Kubernetes components like the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Horizontal Pod Autoscaler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and can extend functionality without overwriting or duplication. With KEDA you can explicitly map the apps you want to use event-driven scale, with other apps continuing to function. This makes KEDA a flexible and safe option to run alongside any number of any other Kubernetes applications or frameworks.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Original developed by Microsoft and RedHat then donated to CNCF in April 2020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0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4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2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34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0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89726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DD7E-EE1C-400C-9060-766A6BA6E372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CBA7-D34F-4E85-AFC5-8459997DF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3BF2A54C-9AF8-44DD-9719-AAE6C72DC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6" r:id="rId13"/>
    <p:sldLayoutId id="2147484567" r:id="rId14"/>
    <p:sldLayoutId id="2147484568" r:id="rId15"/>
    <p:sldLayoutId id="2147484577" r:id="rId16"/>
    <p:sldLayoutId id="2147484570" r:id="rId17"/>
    <p:sldLayoutId id="2147484571" r:id="rId18"/>
    <p:sldLayoutId id="2147484572" r:id="rId19"/>
    <p:sldLayoutId id="2147484576" r:id="rId20"/>
    <p:sldLayoutId id="2147484582" r:id="rId21"/>
    <p:sldLayoutId id="2147484696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keda.sh/" TargetMode="External"/><Relationship Id="rId5" Type="http://schemas.openxmlformats.org/officeDocument/2006/relationships/hyperlink" Target="https://www.cncf.io/sandbox-projects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keda.sh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eda.sh/docs/2.0/concepts/#architectu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keda.sh/docs/2.0/concepts/" TargetMode="Externa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keda.sh/docs/2.0/concepts/authentication/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dacore/sample-dotnet-worker-servicebus-queu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docs/2.0/faq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?cid=bjE0bjJtNWM0MHVmam1ob2ExcTgwdXVkOThAZ3JvdXAuY2FsZW5kYXIuZ29vZ2xlLmNvb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keda.sh/docs/2.0/faq/" TargetMode="External"/><Relationship Id="rId5" Type="http://schemas.openxmlformats.org/officeDocument/2006/relationships/hyperlink" Target="https://slack.k8s.io/" TargetMode="External"/><Relationship Id="rId4" Type="http://schemas.openxmlformats.org/officeDocument/2006/relationships/hyperlink" Target="https://www.thetimezoneconverter.com/?t=04%3A00%20pm&amp;tz=UT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aksofficehours@microsoft.com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ks-updates-for-november-2020/?WT.mc_id=AZ-MVP-500183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eda.sh/docs/2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F7D0191-3CE4-4AA6-BF35-C8BCE3A9EF9A}"/>
              </a:ext>
            </a:extLst>
          </p:cNvPr>
          <p:cNvSpPr txBox="1">
            <a:spLocks/>
          </p:cNvSpPr>
          <p:nvPr/>
        </p:nvSpPr>
        <p:spPr>
          <a:xfrm>
            <a:off x="826420" y="4379544"/>
            <a:ext cx="3562084" cy="66080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Kendal Roden</a:t>
            </a:r>
          </a:p>
          <a:p>
            <a:pPr lvl="1"/>
            <a:r>
              <a:rPr lang="en-US"/>
              <a:t>Cloud Native Technical Specialist </a:t>
            </a:r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83FA560-C435-4202-9A0E-E749EADAA364}"/>
              </a:ext>
            </a:extLst>
          </p:cNvPr>
          <p:cNvSpPr txBox="1">
            <a:spLocks/>
          </p:cNvSpPr>
          <p:nvPr/>
        </p:nvSpPr>
        <p:spPr>
          <a:xfrm>
            <a:off x="826420" y="1841334"/>
            <a:ext cx="6981472" cy="1828800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AKS Office Hours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605417-C1AA-4D2B-BDBB-03C2F78D7F9D}"/>
              </a:ext>
            </a:extLst>
          </p:cNvPr>
          <p:cNvSpPr txBox="1">
            <a:spLocks/>
          </p:cNvSpPr>
          <p:nvPr/>
        </p:nvSpPr>
        <p:spPr>
          <a:xfrm>
            <a:off x="714963" y="5196761"/>
            <a:ext cx="4104971" cy="861774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Dave Strebel</a:t>
            </a:r>
          </a:p>
          <a:p>
            <a:pPr lvl="1"/>
            <a:r>
              <a:rPr lang="en-US" sz="2000" dirty="0"/>
              <a:t>Cloud Native Technical Specialist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0DEF8-5A30-49D5-AB73-0CFBB99A9896}"/>
              </a:ext>
            </a:extLst>
          </p:cNvPr>
          <p:cNvSpPr txBox="1">
            <a:spLocks/>
          </p:cNvSpPr>
          <p:nvPr/>
        </p:nvSpPr>
        <p:spPr>
          <a:xfrm>
            <a:off x="660372" y="4223135"/>
            <a:ext cx="5317347" cy="66080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Kendall </a:t>
            </a:r>
            <a:r>
              <a:rPr lang="en-US" dirty="0">
                <a:solidFill>
                  <a:schemeClr val="bg1"/>
                </a:solidFill>
              </a:rPr>
              <a:t>Roden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Cloud Native Technical Specialist </a:t>
            </a:r>
          </a:p>
        </p:txBody>
      </p:sp>
      <p:pic>
        <p:nvPicPr>
          <p:cNvPr id="9" name="Picture 8" descr="A picture containing plate, drawing&#10;&#10;Description automatically generated">
            <a:extLst>
              <a:ext uri="{FF2B5EF4-FFF2-40B4-BE49-F238E27FC236}">
                <a16:creationId xmlns:a16="http://schemas.microsoft.com/office/drawing/2014/main" id="{AEDA71E8-4F25-42A2-88E7-CC4D6BD91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10" y="5884892"/>
            <a:ext cx="1986860" cy="8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DA80-E3E1-0F41-AEA9-6FF160BF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820738"/>
          </a:xfrm>
        </p:spPr>
        <p:txBody>
          <a:bodyPr/>
          <a:lstStyle/>
          <a:p>
            <a:r>
              <a:rPr lang="en-US" dirty="0"/>
              <a:t>KEDA</a:t>
            </a:r>
            <a:br>
              <a:rPr lang="en-US" dirty="0"/>
            </a:br>
            <a:r>
              <a:rPr lang="en-US" b="1" dirty="0"/>
              <a:t>Kubernetes Event-driven Autoscaling</a:t>
            </a:r>
            <a:r>
              <a:rPr lang="en-US" dirty="0"/>
              <a:t>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646DF3A-B9FA-D84C-9F08-AC1185824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85" y="1710241"/>
            <a:ext cx="7983940" cy="1216364"/>
          </a:xfrm>
          <a:prstGeom prst="rect">
            <a:avLst/>
          </a:prstGeom>
        </p:spPr>
      </p:pic>
      <p:pic>
        <p:nvPicPr>
          <p:cNvPr id="1026" name="Picture 2" descr="CNCF logo">
            <a:extLst>
              <a:ext uri="{FF2B5EF4-FFF2-40B4-BE49-F238E27FC236}">
                <a16:creationId xmlns:a16="http://schemas.microsoft.com/office/drawing/2014/main" id="{8E2A2DE1-3D71-6F48-818B-8A0C43A3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63" y="5152183"/>
            <a:ext cx="4787418" cy="76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9AC64-7D0A-1A4F-A51E-641ED6551297}"/>
              </a:ext>
            </a:extLst>
          </p:cNvPr>
          <p:cNvSpPr txBox="1"/>
          <p:nvPr/>
        </p:nvSpPr>
        <p:spPr>
          <a:xfrm>
            <a:off x="3752303" y="5200115"/>
            <a:ext cx="25784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Sandbox project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84142-D030-CB46-96B9-30666019BD9D}"/>
              </a:ext>
            </a:extLst>
          </p:cNvPr>
          <p:cNvSpPr txBox="1"/>
          <p:nvPr/>
        </p:nvSpPr>
        <p:spPr>
          <a:xfrm>
            <a:off x="10501009" y="6560560"/>
            <a:ext cx="193546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https://keda.sh/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0AF4773-7040-F643-9AB7-CB4B17FEC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85" y="3190748"/>
            <a:ext cx="7771215" cy="13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614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6367-E1E7-6241-8AD0-F5E0F2FE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KEDA Features</a:t>
            </a:r>
          </a:p>
        </p:txBody>
      </p:sp>
      <p:pic>
        <p:nvPicPr>
          <p:cNvPr id="4" name="Content Placeholder 38" descr="Icon&#10;&#10;Description automatically generated">
            <a:extLst>
              <a:ext uri="{FF2B5EF4-FFF2-40B4-BE49-F238E27FC236}">
                <a16:creationId xmlns:a16="http://schemas.microsoft.com/office/drawing/2014/main" id="{79189BEC-BBDC-A442-B712-2177D541F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35" y="1931174"/>
            <a:ext cx="863600" cy="635000"/>
          </a:xfrm>
          <a:prstGeom prst="rect">
            <a:avLst/>
          </a:prstGeom>
        </p:spPr>
      </p:pic>
      <p:pic>
        <p:nvPicPr>
          <p:cNvPr id="5" name="Content Placeholder 36">
            <a:extLst>
              <a:ext uri="{FF2B5EF4-FFF2-40B4-BE49-F238E27FC236}">
                <a16:creationId xmlns:a16="http://schemas.microsoft.com/office/drawing/2014/main" id="{47780C64-2FAD-1047-A220-32AA4D900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51" y="888459"/>
            <a:ext cx="901700" cy="7239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47FA68-8C29-714B-91CB-E41940434CC2}"/>
              </a:ext>
            </a:extLst>
          </p:cNvPr>
          <p:cNvSpPr txBox="1">
            <a:spLocks/>
          </p:cNvSpPr>
          <p:nvPr/>
        </p:nvSpPr>
        <p:spPr>
          <a:xfrm>
            <a:off x="4640274" y="920632"/>
            <a:ext cx="3621247" cy="78213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Event-Driven</a:t>
            </a:r>
          </a:p>
          <a:p>
            <a:r>
              <a:rPr lang="en-US" sz="1100" dirty="0"/>
              <a:t>Intelligently scale your event-driven application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5EC562-4860-EF4D-AD76-1FF8E6453805}"/>
              </a:ext>
            </a:extLst>
          </p:cNvPr>
          <p:cNvSpPr txBox="1">
            <a:spLocks/>
          </p:cNvSpPr>
          <p:nvPr/>
        </p:nvSpPr>
        <p:spPr>
          <a:xfrm>
            <a:off x="4653558" y="1893890"/>
            <a:ext cx="4723582" cy="63500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Simple autoscaling</a:t>
            </a:r>
          </a:p>
          <a:p>
            <a:r>
              <a:rPr lang="en-US" sz="1100" dirty="0"/>
              <a:t>Bring rich scaling to every container in your Kubernetes cluster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ED358F-6B55-3645-B478-3BDFCDEEC261}"/>
              </a:ext>
            </a:extLst>
          </p:cNvPr>
          <p:cNvSpPr txBox="1">
            <a:spLocks/>
          </p:cNvSpPr>
          <p:nvPr/>
        </p:nvSpPr>
        <p:spPr>
          <a:xfrm>
            <a:off x="4618680" y="2798489"/>
            <a:ext cx="7096801" cy="67526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Built-in Scalers</a:t>
            </a:r>
          </a:p>
          <a:p>
            <a:r>
              <a:rPr lang="en-US" sz="1100" dirty="0"/>
              <a:t>Out-of-the-box scalers for various vendors, databases, messaging systems, telemetry systems, and more</a:t>
            </a:r>
          </a:p>
        </p:txBody>
      </p:sp>
      <p:pic>
        <p:nvPicPr>
          <p:cNvPr id="9" name="Content Placeholder 40">
            <a:extLst>
              <a:ext uri="{FF2B5EF4-FFF2-40B4-BE49-F238E27FC236}">
                <a16:creationId xmlns:a16="http://schemas.microsoft.com/office/drawing/2014/main" id="{0DC0B25C-B6C4-8147-88AD-3D5AD707A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58" y="2929207"/>
            <a:ext cx="800100" cy="6096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98B056-D5E3-3C46-869E-19AB7664EC47}"/>
              </a:ext>
            </a:extLst>
          </p:cNvPr>
          <p:cNvSpPr txBox="1">
            <a:spLocks/>
          </p:cNvSpPr>
          <p:nvPr/>
        </p:nvSpPr>
        <p:spPr>
          <a:xfrm>
            <a:off x="4653558" y="3806599"/>
            <a:ext cx="6058035" cy="63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Multiple Workload Types</a:t>
            </a:r>
          </a:p>
          <a:p>
            <a:r>
              <a:rPr lang="en-US" sz="1100" dirty="0"/>
              <a:t>Support for variety of workload types such as deployments and jobs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589F0C-57F0-C245-BE8E-530A4561BA4D}"/>
              </a:ext>
            </a:extLst>
          </p:cNvPr>
          <p:cNvSpPr txBox="1">
            <a:spLocks/>
          </p:cNvSpPr>
          <p:nvPr/>
        </p:nvSpPr>
        <p:spPr>
          <a:xfrm>
            <a:off x="4753836" y="4746706"/>
            <a:ext cx="4168578" cy="78213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Vendor- Agnostic</a:t>
            </a:r>
          </a:p>
          <a:p>
            <a:r>
              <a:rPr lang="en-US" sz="1100" dirty="0"/>
              <a:t>Support for triggers across multiple vendors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96A3EFB-3C18-284D-BBE5-42693ABD453B}"/>
              </a:ext>
            </a:extLst>
          </p:cNvPr>
          <p:cNvSpPr txBox="1">
            <a:spLocks/>
          </p:cNvSpPr>
          <p:nvPr/>
        </p:nvSpPr>
        <p:spPr>
          <a:xfrm>
            <a:off x="4650336" y="5625023"/>
            <a:ext cx="6326840" cy="60960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Azure Functions Support</a:t>
            </a:r>
          </a:p>
          <a:p>
            <a:r>
              <a:rPr lang="en-US" sz="1100" dirty="0"/>
              <a:t>Run and scale your Azure Functions on Kubernetes in production workloads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3" name="Content Placeholder 42" descr="Icon&#10;&#10;Description automatically generated">
            <a:extLst>
              <a:ext uri="{FF2B5EF4-FFF2-40B4-BE49-F238E27FC236}">
                <a16:creationId xmlns:a16="http://schemas.microsoft.com/office/drawing/2014/main" id="{E938DE1A-2829-B247-A314-44148444A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36" y="3824375"/>
            <a:ext cx="876300" cy="647700"/>
          </a:xfrm>
          <a:prstGeom prst="rect">
            <a:avLst/>
          </a:prstGeom>
        </p:spPr>
      </p:pic>
      <p:pic>
        <p:nvPicPr>
          <p:cNvPr id="14" name="Content Placeholder 44">
            <a:extLst>
              <a:ext uri="{FF2B5EF4-FFF2-40B4-BE49-F238E27FC236}">
                <a16:creationId xmlns:a16="http://schemas.microsoft.com/office/drawing/2014/main" id="{1D0EAD1F-8848-904E-BD81-044AFB2963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36" y="4750345"/>
            <a:ext cx="812800" cy="596900"/>
          </a:xfrm>
          <a:prstGeom prst="rect">
            <a:avLst/>
          </a:prstGeom>
        </p:spPr>
      </p:pic>
      <p:pic>
        <p:nvPicPr>
          <p:cNvPr id="15" name="Content Placeholder 46">
            <a:extLst>
              <a:ext uri="{FF2B5EF4-FFF2-40B4-BE49-F238E27FC236}">
                <a16:creationId xmlns:a16="http://schemas.microsoft.com/office/drawing/2014/main" id="{275EC4C0-080B-C44B-B3B0-772B399F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14" y="5655264"/>
            <a:ext cx="7112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9154C4-E95D-B846-8B2F-B0328994992F}"/>
              </a:ext>
            </a:extLst>
          </p:cNvPr>
          <p:cNvSpPr txBox="1"/>
          <p:nvPr/>
        </p:nvSpPr>
        <p:spPr>
          <a:xfrm>
            <a:off x="10501009" y="6563546"/>
            <a:ext cx="193546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https://keda.sh/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84745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2A61F95-2685-4713-86DC-3AFB4225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794442" cy="410369"/>
          </a:xfrm>
        </p:spPr>
        <p:txBody>
          <a:bodyPr/>
          <a:lstStyle/>
          <a:p>
            <a:r>
              <a:rPr lang="en-US" dirty="0"/>
              <a:t>Horizontal Pod </a:t>
            </a:r>
            <a:r>
              <a:rPr lang="en-US" dirty="0" err="1"/>
              <a:t>Autoscaler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8F762-867A-4AC8-9FE4-08E9027403FC}"/>
              </a:ext>
            </a:extLst>
          </p:cNvPr>
          <p:cNvSpPr/>
          <p:nvPr/>
        </p:nvSpPr>
        <p:spPr>
          <a:xfrm>
            <a:off x="465138" y="1054347"/>
            <a:ext cx="11438147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00" i="1" dirty="0"/>
              <a:t>The horizontal pod </a:t>
            </a:r>
            <a:r>
              <a:rPr lang="en-US" sz="1600" i="1" dirty="0" err="1"/>
              <a:t>autoscaler</a:t>
            </a:r>
            <a:r>
              <a:rPr lang="en-US" sz="1600" i="1" dirty="0"/>
              <a:t> (HPA) uses the Metrics Server in a Kubernetes cluster to monitor the resource demand </a:t>
            </a:r>
            <a:br>
              <a:rPr lang="en-US" sz="1600" i="1" dirty="0"/>
            </a:br>
            <a:r>
              <a:rPr lang="en-US" sz="1600" i="1" dirty="0"/>
              <a:t>of pods. If a service needs more resources, the number of pods is automatically increased to meet the demand.</a:t>
            </a:r>
          </a:p>
        </p:txBody>
      </p:sp>
      <p:sp>
        <p:nvSpPr>
          <p:cNvPr id="77" name="Title 16">
            <a:extLst>
              <a:ext uri="{FF2B5EF4-FFF2-40B4-BE49-F238E27FC236}">
                <a16:creationId xmlns:a16="http://schemas.microsoft.com/office/drawing/2014/main" id="{CFDB6AED-5620-4C7D-A77A-772A46232D70}"/>
              </a:ext>
            </a:extLst>
          </p:cNvPr>
          <p:cNvSpPr txBox="1">
            <a:spLocks/>
          </p:cNvSpPr>
          <p:nvPr/>
        </p:nvSpPr>
        <p:spPr>
          <a:xfrm>
            <a:off x="465138" y="2006209"/>
            <a:ext cx="3383280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/>
              <a:defRPr/>
            </a:pP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͏</a:t>
            </a:r>
            <a:r>
              <a:rPr lang="en-US" sz="1400" b="0" spc="0" err="1">
                <a:solidFill>
                  <a:srgbClr val="0078D4"/>
                </a:solidFill>
                <a:latin typeface="Segoe UI" panose="020B0502040204020203" pitchFamily="34" charset="0"/>
              </a:rPr>
              <a:t>HPA</a:t>
            </a: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 obtains resource metrics and compares them to user-specified threshold</a:t>
            </a:r>
          </a:p>
        </p:txBody>
      </p:sp>
      <p:sp>
        <p:nvSpPr>
          <p:cNvPr id="78" name="Title 16">
            <a:extLst>
              <a:ext uri="{FF2B5EF4-FFF2-40B4-BE49-F238E27FC236}">
                <a16:creationId xmlns:a16="http://schemas.microsoft.com/office/drawing/2014/main" id="{26382CFB-F971-4460-B781-EAE2997DB74D}"/>
              </a:ext>
            </a:extLst>
          </p:cNvPr>
          <p:cNvSpPr txBox="1">
            <a:spLocks/>
          </p:cNvSpPr>
          <p:nvPr/>
        </p:nvSpPr>
        <p:spPr>
          <a:xfrm>
            <a:off x="465138" y="2842753"/>
            <a:ext cx="338328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 startAt="2"/>
              <a:defRPr/>
            </a:pP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͏HPA evaluates whether user specified threshold is met or not</a:t>
            </a:r>
          </a:p>
        </p:txBody>
      </p:sp>
      <p:sp>
        <p:nvSpPr>
          <p:cNvPr id="79" name="Title 16">
            <a:extLst>
              <a:ext uri="{FF2B5EF4-FFF2-40B4-BE49-F238E27FC236}">
                <a16:creationId xmlns:a16="http://schemas.microsoft.com/office/drawing/2014/main" id="{7520892D-5F59-4639-8E27-798E02572675}"/>
              </a:ext>
            </a:extLst>
          </p:cNvPr>
          <p:cNvSpPr txBox="1">
            <a:spLocks/>
          </p:cNvSpPr>
          <p:nvPr/>
        </p:nvSpPr>
        <p:spPr>
          <a:xfrm>
            <a:off x="465138" y="3463853"/>
            <a:ext cx="338328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 startAt="3"/>
              <a:defRPr/>
            </a:pP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͏HPA increases/decreases the replicas based on the specified threshold</a:t>
            </a:r>
          </a:p>
        </p:txBody>
      </p:sp>
      <p:sp>
        <p:nvSpPr>
          <p:cNvPr id="80" name="Title 16">
            <a:extLst>
              <a:ext uri="{FF2B5EF4-FFF2-40B4-BE49-F238E27FC236}">
                <a16:creationId xmlns:a16="http://schemas.microsoft.com/office/drawing/2014/main" id="{1F903346-64F2-40FC-9E4E-777A88F69C49}"/>
              </a:ext>
            </a:extLst>
          </p:cNvPr>
          <p:cNvSpPr txBox="1">
            <a:spLocks/>
          </p:cNvSpPr>
          <p:nvPr/>
        </p:nvSpPr>
        <p:spPr>
          <a:xfrm>
            <a:off x="465138" y="4084954"/>
            <a:ext cx="3478212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indent="-274320">
              <a:buFont typeface="+mj-lt"/>
              <a:buAutoNum type="arabicPeriod" startAt="4"/>
              <a:defRPr/>
            </a:pP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͏The Deployment controller adjusts </a:t>
            </a:r>
            <a:b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the deployment based on increase/decrease in replicas</a:t>
            </a:r>
          </a:p>
        </p:txBody>
      </p:sp>
      <p:grpSp>
        <p:nvGrpSpPr>
          <p:cNvPr id="2" name="Group 1" descr="diagram illustrating the concept of horizontal pod autoscaling">
            <a:extLst>
              <a:ext uri="{FF2B5EF4-FFF2-40B4-BE49-F238E27FC236}">
                <a16:creationId xmlns:a16="http://schemas.microsoft.com/office/drawing/2014/main" id="{B87EDA5A-313B-43A0-94C3-143BE1DF3EF5}"/>
              </a:ext>
            </a:extLst>
          </p:cNvPr>
          <p:cNvGrpSpPr/>
          <p:nvPr/>
        </p:nvGrpSpPr>
        <p:grpSpPr>
          <a:xfrm>
            <a:off x="4711403" y="2057911"/>
            <a:ext cx="7193902" cy="3765142"/>
            <a:chOff x="4711403" y="2057911"/>
            <a:chExt cx="7193902" cy="37651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C6B301-B6D4-4DD4-9EB2-6380699891DD}"/>
                </a:ext>
              </a:extLst>
            </p:cNvPr>
            <p:cNvGrpSpPr/>
            <p:nvPr/>
          </p:nvGrpSpPr>
          <p:grpSpPr>
            <a:xfrm>
              <a:off x="4765472" y="2388374"/>
              <a:ext cx="926720" cy="989016"/>
              <a:chOff x="5167423" y="2687016"/>
              <a:chExt cx="1188720" cy="1290068"/>
            </a:xfrm>
          </p:grpSpPr>
          <p:sp>
            <p:nvSpPr>
              <p:cNvPr id="131" name="Rectangle: Rounded Corners 118">
                <a:extLst>
                  <a:ext uri="{FF2B5EF4-FFF2-40B4-BE49-F238E27FC236}">
                    <a16:creationId xmlns:a16="http://schemas.microsoft.com/office/drawing/2014/main" id="{AEC25BAC-7794-40DD-B31E-75AC88945897}"/>
                  </a:ext>
                </a:extLst>
              </p:cNvPr>
              <p:cNvSpPr/>
              <p:nvPr/>
            </p:nvSpPr>
            <p:spPr bwMode="auto">
              <a:xfrm>
                <a:off x="5381831" y="3165927"/>
                <a:ext cx="759905" cy="811157"/>
              </a:xfrm>
              <a:prstGeom prst="roundRect">
                <a:avLst>
                  <a:gd name="adj" fmla="val 3125"/>
                </a:avLst>
              </a:prstGeom>
              <a:solidFill>
                <a:srgbClr val="FCFDFE"/>
              </a:solidFill>
              <a:ln w="1270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29" name="Title 1">
                <a:extLst>
                  <a:ext uri="{FF2B5EF4-FFF2-40B4-BE49-F238E27FC236}">
                    <a16:creationId xmlns:a16="http://schemas.microsoft.com/office/drawing/2014/main" id="{3D615E84-A607-4809-844F-A2828230D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7423" y="2687016"/>
                <a:ext cx="1188720" cy="401463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Horizontal </a:t>
                </a:r>
                <a:b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Pod </a:t>
                </a:r>
                <a:r>
                  <a:rPr kumimoji="0" lang="en-US" sz="1000" b="0" i="0" u="none" strike="noStrike" kern="1200" cap="none" spc="0" normalizeH="0" baseline="0" noProof="0" err="1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Autoscaler</a:t>
                </a:r>
                <a:endPara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55B9CA3-2664-459E-8430-88C6C31BB7DD}"/>
                  </a:ext>
                </a:extLst>
              </p:cNvPr>
              <p:cNvGrpSpPr/>
              <p:nvPr/>
            </p:nvGrpSpPr>
            <p:grpSpPr>
              <a:xfrm>
                <a:off x="5476407" y="3389903"/>
                <a:ext cx="570752" cy="363205"/>
                <a:chOff x="3876923" y="2971034"/>
                <a:chExt cx="937282" cy="596452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9ED756CB-5CF1-4DB0-BB19-7015BDE1805A}"/>
                    </a:ext>
                  </a:extLst>
                </p:cNvPr>
                <p:cNvSpPr/>
                <p:nvPr/>
              </p:nvSpPr>
              <p:spPr>
                <a:xfrm>
                  <a:off x="3876923" y="2971034"/>
                  <a:ext cx="937282" cy="596452"/>
                </a:xfrm>
                <a:custGeom>
                  <a:avLst/>
                  <a:gdLst>
                    <a:gd name="connsiteX0" fmla="*/ 210026 w 419100"/>
                    <a:gd name="connsiteY0" fmla="*/ 41434 h 266700"/>
                    <a:gd name="connsiteX1" fmla="*/ 7144 w 419100"/>
                    <a:gd name="connsiteY1" fmla="*/ 7144 h 266700"/>
                    <a:gd name="connsiteX2" fmla="*/ 7144 w 419100"/>
                    <a:gd name="connsiteY2" fmla="*/ 265271 h 266700"/>
                    <a:gd name="connsiteX3" fmla="*/ 210026 w 419100"/>
                    <a:gd name="connsiteY3" fmla="*/ 230981 h 266700"/>
                    <a:gd name="connsiteX4" fmla="*/ 412909 w 419100"/>
                    <a:gd name="connsiteY4" fmla="*/ 265271 h 266700"/>
                    <a:gd name="connsiteX5" fmla="*/ 412909 w 419100"/>
                    <a:gd name="connsiteY5" fmla="*/ 7144 h 266700"/>
                    <a:gd name="connsiteX6" fmla="*/ 210026 w 419100"/>
                    <a:gd name="connsiteY6" fmla="*/ 41434 h 266700"/>
                    <a:gd name="connsiteX7" fmla="*/ 282416 w 419100"/>
                    <a:gd name="connsiteY7" fmla="*/ 144304 h 266700"/>
                    <a:gd name="connsiteX8" fmla="*/ 262414 w 419100"/>
                    <a:gd name="connsiteY8" fmla="*/ 151924 h 266700"/>
                    <a:gd name="connsiteX9" fmla="*/ 257651 w 419100"/>
                    <a:gd name="connsiteY9" fmla="*/ 162401 h 266700"/>
                    <a:gd name="connsiteX10" fmla="*/ 266224 w 419100"/>
                    <a:gd name="connsiteY10" fmla="*/ 178594 h 266700"/>
                    <a:gd name="connsiteX11" fmla="*/ 267176 w 419100"/>
                    <a:gd name="connsiteY11" fmla="*/ 180499 h 266700"/>
                    <a:gd name="connsiteX12" fmla="*/ 255746 w 419100"/>
                    <a:gd name="connsiteY12" fmla="*/ 191929 h 266700"/>
                    <a:gd name="connsiteX13" fmla="*/ 236696 w 419100"/>
                    <a:gd name="connsiteY13" fmla="*/ 182404 h 266700"/>
                    <a:gd name="connsiteX14" fmla="*/ 225266 w 419100"/>
                    <a:gd name="connsiteY14" fmla="*/ 187166 h 266700"/>
                    <a:gd name="connsiteX15" fmla="*/ 219551 w 419100"/>
                    <a:gd name="connsiteY15" fmla="*/ 206216 h 266700"/>
                    <a:gd name="connsiteX16" fmla="*/ 218599 w 419100"/>
                    <a:gd name="connsiteY16" fmla="*/ 208121 h 266700"/>
                    <a:gd name="connsiteX17" fmla="*/ 202406 w 419100"/>
                    <a:gd name="connsiteY17" fmla="*/ 208121 h 266700"/>
                    <a:gd name="connsiteX18" fmla="*/ 194786 w 419100"/>
                    <a:gd name="connsiteY18" fmla="*/ 188119 h 266700"/>
                    <a:gd name="connsiteX19" fmla="*/ 183356 w 419100"/>
                    <a:gd name="connsiteY19" fmla="*/ 183356 h 266700"/>
                    <a:gd name="connsiteX20" fmla="*/ 167164 w 419100"/>
                    <a:gd name="connsiteY20" fmla="*/ 191929 h 266700"/>
                    <a:gd name="connsiteX21" fmla="*/ 165259 w 419100"/>
                    <a:gd name="connsiteY21" fmla="*/ 192881 h 266700"/>
                    <a:gd name="connsiteX22" fmla="*/ 152876 w 419100"/>
                    <a:gd name="connsiteY22" fmla="*/ 181451 h 266700"/>
                    <a:gd name="connsiteX23" fmla="*/ 162401 w 419100"/>
                    <a:gd name="connsiteY23" fmla="*/ 162401 h 266700"/>
                    <a:gd name="connsiteX24" fmla="*/ 157639 w 419100"/>
                    <a:gd name="connsiteY24" fmla="*/ 150971 h 266700"/>
                    <a:gd name="connsiteX25" fmla="*/ 140494 w 419100"/>
                    <a:gd name="connsiteY25" fmla="*/ 145256 h 266700"/>
                    <a:gd name="connsiteX26" fmla="*/ 137636 w 419100"/>
                    <a:gd name="connsiteY26" fmla="*/ 144304 h 266700"/>
                    <a:gd name="connsiteX27" fmla="*/ 137636 w 419100"/>
                    <a:gd name="connsiteY27" fmla="*/ 128111 h 266700"/>
                    <a:gd name="connsiteX28" fmla="*/ 157639 w 419100"/>
                    <a:gd name="connsiteY28" fmla="*/ 120491 h 266700"/>
                    <a:gd name="connsiteX29" fmla="*/ 162401 w 419100"/>
                    <a:gd name="connsiteY29" fmla="*/ 110014 h 266700"/>
                    <a:gd name="connsiteX30" fmla="*/ 153829 w 419100"/>
                    <a:gd name="connsiteY30" fmla="*/ 93821 h 266700"/>
                    <a:gd name="connsiteX31" fmla="*/ 152876 w 419100"/>
                    <a:gd name="connsiteY31" fmla="*/ 90964 h 266700"/>
                    <a:gd name="connsiteX32" fmla="*/ 164306 w 419100"/>
                    <a:gd name="connsiteY32" fmla="*/ 79534 h 266700"/>
                    <a:gd name="connsiteX33" fmla="*/ 183356 w 419100"/>
                    <a:gd name="connsiteY33" fmla="*/ 89059 h 266700"/>
                    <a:gd name="connsiteX34" fmla="*/ 194786 w 419100"/>
                    <a:gd name="connsiteY34" fmla="*/ 84296 h 266700"/>
                    <a:gd name="connsiteX35" fmla="*/ 200501 w 419100"/>
                    <a:gd name="connsiteY35" fmla="*/ 66199 h 266700"/>
                    <a:gd name="connsiteX36" fmla="*/ 201454 w 419100"/>
                    <a:gd name="connsiteY36" fmla="*/ 63341 h 266700"/>
                    <a:gd name="connsiteX37" fmla="*/ 217646 w 419100"/>
                    <a:gd name="connsiteY37" fmla="*/ 63341 h 266700"/>
                    <a:gd name="connsiteX38" fmla="*/ 225266 w 419100"/>
                    <a:gd name="connsiteY38" fmla="*/ 83344 h 266700"/>
                    <a:gd name="connsiteX39" fmla="*/ 236696 w 419100"/>
                    <a:gd name="connsiteY39" fmla="*/ 88106 h 266700"/>
                    <a:gd name="connsiteX40" fmla="*/ 252889 w 419100"/>
                    <a:gd name="connsiteY40" fmla="*/ 79534 h 266700"/>
                    <a:gd name="connsiteX41" fmla="*/ 254794 w 419100"/>
                    <a:gd name="connsiteY41" fmla="*/ 78581 h 266700"/>
                    <a:gd name="connsiteX42" fmla="*/ 261461 w 419100"/>
                    <a:gd name="connsiteY42" fmla="*/ 85249 h 266700"/>
                    <a:gd name="connsiteX43" fmla="*/ 266224 w 419100"/>
                    <a:gd name="connsiteY43" fmla="*/ 92869 h 266700"/>
                    <a:gd name="connsiteX44" fmla="*/ 257651 w 419100"/>
                    <a:gd name="connsiteY44" fmla="*/ 110014 h 266700"/>
                    <a:gd name="connsiteX45" fmla="*/ 262414 w 419100"/>
                    <a:gd name="connsiteY45" fmla="*/ 121444 h 266700"/>
                    <a:gd name="connsiteX46" fmla="*/ 279559 w 419100"/>
                    <a:gd name="connsiteY46" fmla="*/ 127159 h 266700"/>
                    <a:gd name="connsiteX47" fmla="*/ 282416 w 419100"/>
                    <a:gd name="connsiteY47" fmla="*/ 128111 h 266700"/>
                    <a:gd name="connsiteX48" fmla="*/ 282416 w 419100"/>
                    <a:gd name="connsiteY48" fmla="*/ 144304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19100" h="266700">
                      <a:moveTo>
                        <a:pt x="210026" y="41434"/>
                      </a:moveTo>
                      <a:cubicBezTo>
                        <a:pt x="130016" y="41434"/>
                        <a:pt x="57626" y="28099"/>
                        <a:pt x="7144" y="7144"/>
                      </a:cubicBezTo>
                      <a:lnTo>
                        <a:pt x="7144" y="265271"/>
                      </a:lnTo>
                      <a:cubicBezTo>
                        <a:pt x="57626" y="243364"/>
                        <a:pt x="130016" y="230981"/>
                        <a:pt x="210026" y="230981"/>
                      </a:cubicBezTo>
                      <a:cubicBezTo>
                        <a:pt x="290036" y="230981"/>
                        <a:pt x="362426" y="244316"/>
                        <a:pt x="412909" y="265271"/>
                      </a:cubicBezTo>
                      <a:lnTo>
                        <a:pt x="412909" y="7144"/>
                      </a:lnTo>
                      <a:cubicBezTo>
                        <a:pt x="362426" y="28099"/>
                        <a:pt x="290036" y="41434"/>
                        <a:pt x="210026" y="41434"/>
                      </a:cubicBezTo>
                      <a:close/>
                      <a:moveTo>
                        <a:pt x="282416" y="144304"/>
                      </a:moveTo>
                      <a:lnTo>
                        <a:pt x="262414" y="151924"/>
                      </a:lnTo>
                      <a:lnTo>
                        <a:pt x="257651" y="162401"/>
                      </a:lnTo>
                      <a:lnTo>
                        <a:pt x="266224" y="178594"/>
                      </a:lnTo>
                      <a:lnTo>
                        <a:pt x="267176" y="180499"/>
                      </a:lnTo>
                      <a:lnTo>
                        <a:pt x="255746" y="191929"/>
                      </a:lnTo>
                      <a:lnTo>
                        <a:pt x="236696" y="182404"/>
                      </a:lnTo>
                      <a:lnTo>
                        <a:pt x="225266" y="187166"/>
                      </a:lnTo>
                      <a:lnTo>
                        <a:pt x="219551" y="206216"/>
                      </a:lnTo>
                      <a:lnTo>
                        <a:pt x="218599" y="208121"/>
                      </a:lnTo>
                      <a:lnTo>
                        <a:pt x="202406" y="208121"/>
                      </a:lnTo>
                      <a:lnTo>
                        <a:pt x="194786" y="188119"/>
                      </a:lnTo>
                      <a:lnTo>
                        <a:pt x="183356" y="183356"/>
                      </a:lnTo>
                      <a:lnTo>
                        <a:pt x="167164" y="191929"/>
                      </a:lnTo>
                      <a:lnTo>
                        <a:pt x="165259" y="192881"/>
                      </a:lnTo>
                      <a:lnTo>
                        <a:pt x="152876" y="181451"/>
                      </a:lnTo>
                      <a:lnTo>
                        <a:pt x="162401" y="162401"/>
                      </a:lnTo>
                      <a:lnTo>
                        <a:pt x="157639" y="150971"/>
                      </a:lnTo>
                      <a:lnTo>
                        <a:pt x="140494" y="145256"/>
                      </a:lnTo>
                      <a:lnTo>
                        <a:pt x="137636" y="144304"/>
                      </a:lnTo>
                      <a:lnTo>
                        <a:pt x="137636" y="128111"/>
                      </a:lnTo>
                      <a:lnTo>
                        <a:pt x="157639" y="120491"/>
                      </a:lnTo>
                      <a:lnTo>
                        <a:pt x="162401" y="110014"/>
                      </a:lnTo>
                      <a:lnTo>
                        <a:pt x="153829" y="93821"/>
                      </a:lnTo>
                      <a:lnTo>
                        <a:pt x="152876" y="90964"/>
                      </a:lnTo>
                      <a:lnTo>
                        <a:pt x="164306" y="79534"/>
                      </a:lnTo>
                      <a:lnTo>
                        <a:pt x="183356" y="89059"/>
                      </a:lnTo>
                      <a:lnTo>
                        <a:pt x="194786" y="84296"/>
                      </a:lnTo>
                      <a:lnTo>
                        <a:pt x="200501" y="66199"/>
                      </a:lnTo>
                      <a:lnTo>
                        <a:pt x="201454" y="63341"/>
                      </a:lnTo>
                      <a:lnTo>
                        <a:pt x="217646" y="63341"/>
                      </a:lnTo>
                      <a:lnTo>
                        <a:pt x="225266" y="83344"/>
                      </a:lnTo>
                      <a:lnTo>
                        <a:pt x="236696" y="88106"/>
                      </a:lnTo>
                      <a:lnTo>
                        <a:pt x="252889" y="79534"/>
                      </a:lnTo>
                      <a:lnTo>
                        <a:pt x="254794" y="78581"/>
                      </a:lnTo>
                      <a:lnTo>
                        <a:pt x="261461" y="85249"/>
                      </a:lnTo>
                      <a:cubicBezTo>
                        <a:pt x="263366" y="88106"/>
                        <a:pt x="264319" y="90011"/>
                        <a:pt x="266224" y="92869"/>
                      </a:cubicBezTo>
                      <a:lnTo>
                        <a:pt x="257651" y="110014"/>
                      </a:lnTo>
                      <a:lnTo>
                        <a:pt x="262414" y="121444"/>
                      </a:lnTo>
                      <a:lnTo>
                        <a:pt x="279559" y="127159"/>
                      </a:lnTo>
                      <a:lnTo>
                        <a:pt x="282416" y="128111"/>
                      </a:lnTo>
                      <a:lnTo>
                        <a:pt x="282416" y="14430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3259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D6222249-A9BE-44EC-9931-D63ECF780AFA}"/>
                    </a:ext>
                  </a:extLst>
                </p:cNvPr>
                <p:cNvSpPr/>
                <p:nvPr/>
              </p:nvSpPr>
              <p:spPr>
                <a:xfrm>
                  <a:off x="4039263" y="3071853"/>
                  <a:ext cx="646706" cy="397566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F8B7F6CA-BD89-4773-B207-D0595246AC6D}"/>
                    </a:ext>
                  </a:extLst>
                </p:cNvPr>
                <p:cNvSpPr/>
                <p:nvPr/>
              </p:nvSpPr>
              <p:spPr>
                <a:xfrm>
                  <a:off x="4213504" y="3124533"/>
                  <a:ext cx="264121" cy="289455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32563">
                    <a:defRPr/>
                  </a:pPr>
                  <a:endParaRPr lang="en-US" sz="120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071239-693C-4B36-8F7E-54B8F2E18AE2}"/>
                </a:ext>
              </a:extLst>
            </p:cNvPr>
            <p:cNvGrpSpPr/>
            <p:nvPr/>
          </p:nvGrpSpPr>
          <p:grpSpPr>
            <a:xfrm>
              <a:off x="6393980" y="2542263"/>
              <a:ext cx="926720" cy="835127"/>
              <a:chOff x="5467114" y="2320574"/>
              <a:chExt cx="1188720" cy="1089336"/>
            </a:xfrm>
          </p:grpSpPr>
          <p:sp>
            <p:nvSpPr>
              <p:cNvPr id="143" name="Rectangle: Rounded Corners 118">
                <a:extLst>
                  <a:ext uri="{FF2B5EF4-FFF2-40B4-BE49-F238E27FC236}">
                    <a16:creationId xmlns:a16="http://schemas.microsoft.com/office/drawing/2014/main" id="{DAE18608-25CE-4070-B8A6-CC126D064482}"/>
                  </a:ext>
                </a:extLst>
              </p:cNvPr>
              <p:cNvSpPr/>
              <p:nvPr/>
            </p:nvSpPr>
            <p:spPr bwMode="auto">
              <a:xfrm>
                <a:off x="5681522" y="2598753"/>
                <a:ext cx="759905" cy="811157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C3414BA5-0E8B-4773-A5D9-7C35ED3C5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7114" y="2320574"/>
                <a:ext cx="1188720" cy="20073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Deployment</a:t>
                </a:r>
              </a:p>
            </p:txBody>
          </p:sp>
          <p:sp>
            <p:nvSpPr>
              <p:cNvPr id="151" name="arrow_24" title="Icon of an arrow pointing out of a box">
                <a:extLst>
                  <a:ext uri="{FF2B5EF4-FFF2-40B4-BE49-F238E27FC236}">
                    <a16:creationId xmlns:a16="http://schemas.microsoft.com/office/drawing/2014/main" id="{EB23FB2E-98D5-4CEB-88FC-EFA4EC6F559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17246" y="2817811"/>
                <a:ext cx="488457" cy="373041"/>
              </a:xfrm>
              <a:custGeom>
                <a:avLst/>
                <a:gdLst>
                  <a:gd name="T0" fmla="*/ 55 w 237"/>
                  <a:gd name="T1" fmla="*/ 91 h 181"/>
                  <a:gd name="T2" fmla="*/ 237 w 237"/>
                  <a:gd name="T3" fmla="*/ 91 h 181"/>
                  <a:gd name="T4" fmla="*/ 201 w 237"/>
                  <a:gd name="T5" fmla="*/ 134 h 181"/>
                  <a:gd name="T6" fmla="*/ 237 w 237"/>
                  <a:gd name="T7" fmla="*/ 91 h 181"/>
                  <a:gd name="T8" fmla="*/ 201 w 237"/>
                  <a:gd name="T9" fmla="*/ 47 h 181"/>
                  <a:gd name="T10" fmla="*/ 0 w 237"/>
                  <a:gd name="T11" fmla="*/ 0 h 181"/>
                  <a:gd name="T12" fmla="*/ 0 w 237"/>
                  <a:gd name="T13" fmla="*/ 181 h 181"/>
                  <a:gd name="T14" fmla="*/ 149 w 237"/>
                  <a:gd name="T15" fmla="*/ 181 h 181"/>
                  <a:gd name="T16" fmla="*/ 149 w 237"/>
                  <a:gd name="T17" fmla="*/ 0 h 181"/>
                  <a:gd name="T18" fmla="*/ 0 w 237"/>
                  <a:gd name="T19" fmla="*/ 0 h 181"/>
                  <a:gd name="T20" fmla="*/ 0 w 237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181">
                    <a:moveTo>
                      <a:pt x="55" y="91"/>
                    </a:moveTo>
                    <a:lnTo>
                      <a:pt x="237" y="91"/>
                    </a:lnTo>
                    <a:moveTo>
                      <a:pt x="201" y="134"/>
                    </a:moveTo>
                    <a:lnTo>
                      <a:pt x="237" y="91"/>
                    </a:lnTo>
                    <a:lnTo>
                      <a:pt x="201" y="47"/>
                    </a:lnTo>
                    <a:moveTo>
                      <a:pt x="0" y="0"/>
                    </a:moveTo>
                    <a:lnTo>
                      <a:pt x="0" y="181"/>
                    </a:lnTo>
                    <a:lnTo>
                      <a:pt x="149" y="181"/>
                    </a:lnTo>
                    <a:lnTo>
                      <a:pt x="14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4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F079D7-3CDF-4DE8-A62A-45863843B0E3}"/>
                </a:ext>
              </a:extLst>
            </p:cNvPr>
            <p:cNvGrpSpPr/>
            <p:nvPr/>
          </p:nvGrpSpPr>
          <p:grpSpPr>
            <a:xfrm>
              <a:off x="7723449" y="2542263"/>
              <a:ext cx="926720" cy="835127"/>
              <a:chOff x="7811385" y="2472974"/>
              <a:chExt cx="1188720" cy="1089336"/>
            </a:xfrm>
          </p:grpSpPr>
          <p:sp>
            <p:nvSpPr>
              <p:cNvPr id="154" name="Rectangle: Rounded Corners 118">
                <a:extLst>
                  <a:ext uri="{FF2B5EF4-FFF2-40B4-BE49-F238E27FC236}">
                    <a16:creationId xmlns:a16="http://schemas.microsoft.com/office/drawing/2014/main" id="{F9C26E23-F9D5-4ED9-B4AC-04599F998E75}"/>
                  </a:ext>
                </a:extLst>
              </p:cNvPr>
              <p:cNvSpPr/>
              <p:nvPr/>
            </p:nvSpPr>
            <p:spPr bwMode="auto">
              <a:xfrm>
                <a:off x="8025793" y="2751153"/>
                <a:ext cx="759905" cy="811157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8" name="Title 1">
                <a:extLst>
                  <a:ext uri="{FF2B5EF4-FFF2-40B4-BE49-F238E27FC236}">
                    <a16:creationId xmlns:a16="http://schemas.microsoft.com/office/drawing/2014/main" id="{ED7A8DF1-6DDA-4BAE-88F0-4637ACD0A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1385" y="2472974"/>
                <a:ext cx="1188720" cy="20073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err="1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ReplicaSet</a:t>
                </a:r>
                <a:endPara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2" name="Database_EFC7" title="Icon of a cylinder">
                <a:extLst>
                  <a:ext uri="{FF2B5EF4-FFF2-40B4-BE49-F238E27FC236}">
                    <a16:creationId xmlns:a16="http://schemas.microsoft.com/office/drawing/2014/main" id="{800EDED7-6FE8-4666-8E9A-4AECE4A213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44313" y="2946895"/>
                <a:ext cx="322864" cy="419672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80" name="Rectangle: Rounded Corners 118">
              <a:extLst>
                <a:ext uri="{FF2B5EF4-FFF2-40B4-BE49-F238E27FC236}">
                  <a16:creationId xmlns:a16="http://schemas.microsoft.com/office/drawing/2014/main" id="{F42B62E5-F55D-4018-911D-391A9115F623}"/>
                </a:ext>
              </a:extLst>
            </p:cNvPr>
            <p:cNvSpPr/>
            <p:nvPr/>
          </p:nvSpPr>
          <p:spPr bwMode="auto">
            <a:xfrm>
              <a:off x="5575258" y="4011390"/>
              <a:ext cx="1158291" cy="1554004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C69FC1-20C6-470E-9C4A-8CD09C32EDA9}"/>
                </a:ext>
              </a:extLst>
            </p:cNvPr>
            <p:cNvGrpSpPr/>
            <p:nvPr/>
          </p:nvGrpSpPr>
          <p:grpSpPr>
            <a:xfrm>
              <a:off x="5624999" y="4087457"/>
              <a:ext cx="1058809" cy="1489581"/>
              <a:chOff x="2827315" y="4396876"/>
              <a:chExt cx="1358153" cy="1943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5E0E1A-4C03-4493-BD64-DCEA9EA6757D}"/>
                  </a:ext>
                </a:extLst>
              </p:cNvPr>
              <p:cNvGrpSpPr/>
              <p:nvPr/>
            </p:nvGrpSpPr>
            <p:grpSpPr>
              <a:xfrm>
                <a:off x="2912031" y="4396876"/>
                <a:ext cx="1188720" cy="1290069"/>
                <a:chOff x="4678220" y="4356535"/>
                <a:chExt cx="1188720" cy="1290069"/>
              </a:xfrm>
            </p:grpSpPr>
            <p:sp>
              <p:nvSpPr>
                <p:cNvPr id="171" name="Rectangle: Rounded Corners 118">
                  <a:extLst>
                    <a:ext uri="{FF2B5EF4-FFF2-40B4-BE49-F238E27FC236}">
                      <a16:creationId xmlns:a16="http://schemas.microsoft.com/office/drawing/2014/main" id="{529656E1-72A0-4E41-AECB-1475C50429EB}"/>
                    </a:ext>
                  </a:extLst>
                </p:cNvPr>
                <p:cNvSpPr/>
                <p:nvPr/>
              </p:nvSpPr>
              <p:spPr bwMode="auto">
                <a:xfrm>
                  <a:off x="4892628" y="4835447"/>
                  <a:ext cx="759905" cy="811157"/>
                </a:xfrm>
                <a:prstGeom prst="roundRect">
                  <a:avLst>
                    <a:gd name="adj" fmla="val 3125"/>
                  </a:avLst>
                </a:prstGeom>
                <a:noFill/>
                <a:ln w="12700">
                  <a:solidFill>
                    <a:srgbClr val="00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2" name="Title 1">
                  <a:extLst>
                    <a:ext uri="{FF2B5EF4-FFF2-40B4-BE49-F238E27FC236}">
                      <a16:creationId xmlns:a16="http://schemas.microsoft.com/office/drawing/2014/main" id="{90BAF8C7-CEC6-4250-AB9F-4589341CCB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78220" y="4356535"/>
                  <a:ext cx="1188720" cy="401463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Metrics</a:t>
                  </a:r>
                  <a:br>
                    <a:rPr kumimoji="0" lang="en-US" sz="10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</a:br>
                  <a:r>
                    <a:rPr kumimoji="0" lang="en-US" sz="10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Server</a:t>
                  </a:r>
                </a:p>
              </p:txBody>
            </p:sp>
            <p:sp>
              <p:nvSpPr>
                <p:cNvPr id="17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28F1BAED-32D0-4DD6-9C26-BAF3A7187DF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69908" y="5058145"/>
                  <a:ext cx="405344" cy="365760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2700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0E67A-3E75-407C-AF65-559510A9DBDD}"/>
                  </a:ext>
                </a:extLst>
              </p:cNvPr>
              <p:cNvSpPr txBox="1"/>
              <p:nvPr/>
            </p:nvSpPr>
            <p:spPr>
              <a:xfrm>
                <a:off x="2827315" y="5701553"/>
                <a:ext cx="1358153" cy="63832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700">
                    <a:solidFill>
                      <a:srgbClr val="000000"/>
                    </a:solidFill>
                  </a:rPr>
                  <a:t>Collects metrics from all nodes </a:t>
                </a:r>
              </a:p>
            </p:txBody>
          </p:sp>
        </p:grpSp>
        <p:sp>
          <p:nvSpPr>
            <p:cNvPr id="181" name="Title 1">
              <a:extLst>
                <a:ext uri="{FF2B5EF4-FFF2-40B4-BE49-F238E27FC236}">
                  <a16:creationId xmlns:a16="http://schemas.microsoft.com/office/drawing/2014/main" id="{F8F22803-D035-4DB1-B2AC-70FAD3BC802E}"/>
                </a:ext>
              </a:extLst>
            </p:cNvPr>
            <p:cNvSpPr txBox="1">
              <a:spLocks/>
            </p:cNvSpPr>
            <p:nvPr/>
          </p:nvSpPr>
          <p:spPr>
            <a:xfrm>
              <a:off x="5575258" y="3795979"/>
              <a:ext cx="92672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NodeX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43F9D50-C251-4859-8AE8-C77BDA4D1498}"/>
                </a:ext>
              </a:extLst>
            </p:cNvPr>
            <p:cNvCxnSpPr/>
            <p:nvPr/>
          </p:nvCxnSpPr>
          <p:spPr>
            <a:xfrm rot="16200000" flipH="1">
              <a:off x="4849437" y="3756785"/>
              <a:ext cx="1388153" cy="629362"/>
            </a:xfrm>
            <a:prstGeom prst="bentConnector2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DD62518-117C-4D65-90FC-E1B2BB2E20DD}"/>
                </a:ext>
              </a:extLst>
            </p:cNvPr>
            <p:cNvSpPr txBox="1"/>
            <p:nvPr/>
          </p:nvSpPr>
          <p:spPr>
            <a:xfrm>
              <a:off x="4711403" y="3826784"/>
              <a:ext cx="505002" cy="489365"/>
            </a:xfrm>
            <a:prstGeom prst="rect">
              <a:avLst/>
            </a:prstGeom>
            <a:noFill/>
          </p:spPr>
          <p:txBody>
            <a:bodyPr wrap="square" lIns="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rgbClr val="000000"/>
                  </a:solidFill>
                </a:rPr>
                <a:t>Grabs</a:t>
              </a:r>
              <a:br>
                <a:rPr lang="en-US" sz="700">
                  <a:solidFill>
                    <a:srgbClr val="000000"/>
                  </a:solidFill>
                </a:rPr>
              </a:br>
              <a:r>
                <a:rPr lang="en-US" sz="700">
                  <a:solidFill>
                    <a:srgbClr val="000000"/>
                  </a:solidFill>
                </a:rPr>
                <a:t>metrics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D4E407-45D5-4DC1-8EFF-B522E881B6AD}"/>
                </a:ext>
              </a:extLst>
            </p:cNvPr>
            <p:cNvCxnSpPr>
              <a:cxnSpLocks/>
            </p:cNvCxnSpPr>
            <p:nvPr/>
          </p:nvCxnSpPr>
          <p:spPr>
            <a:xfrm>
              <a:off x="5525041" y="3066458"/>
              <a:ext cx="1048260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7C898675-1CF2-49AD-9A18-FA72D1F0CE29}"/>
                </a:ext>
              </a:extLst>
            </p:cNvPr>
            <p:cNvCxnSpPr>
              <a:cxnSpLocks/>
            </p:cNvCxnSpPr>
            <p:nvPr/>
          </p:nvCxnSpPr>
          <p:spPr>
            <a:xfrm>
              <a:off x="7153549" y="3066458"/>
              <a:ext cx="737051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4059618-359D-4961-9670-BD854417530C}"/>
                </a:ext>
              </a:extLst>
            </p:cNvPr>
            <p:cNvSpPr txBox="1"/>
            <p:nvPr/>
          </p:nvSpPr>
          <p:spPr>
            <a:xfrm>
              <a:off x="5622969" y="2781786"/>
              <a:ext cx="856134" cy="4062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rgbClr val="000000"/>
                  </a:solidFill>
                </a:rPr>
                <a:t>replicas++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29DB174-B94F-45D7-B133-E663F7388AC9}"/>
                </a:ext>
              </a:extLst>
            </p:cNvPr>
            <p:cNvSpPr txBox="1"/>
            <p:nvPr/>
          </p:nvSpPr>
          <p:spPr>
            <a:xfrm>
              <a:off x="5622969" y="3019867"/>
              <a:ext cx="856134" cy="39241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rgbClr val="000000"/>
                  </a:solidFill>
                </a:rPr>
                <a:t>replicas--</a:t>
              </a:r>
            </a:p>
          </p:txBody>
        </p:sp>
        <p:sp>
          <p:nvSpPr>
            <p:cNvPr id="187" name="Rectangle: Rounded Corners 118">
              <a:extLst>
                <a:ext uri="{FF2B5EF4-FFF2-40B4-BE49-F238E27FC236}">
                  <a16:creationId xmlns:a16="http://schemas.microsoft.com/office/drawing/2014/main" id="{92558B1C-5511-4A6F-8983-7C852B7C7CEE}"/>
                </a:ext>
              </a:extLst>
            </p:cNvPr>
            <p:cNvSpPr/>
            <p:nvPr/>
          </p:nvSpPr>
          <p:spPr bwMode="auto">
            <a:xfrm>
              <a:off x="9017260" y="2358442"/>
              <a:ext cx="1582552" cy="1554003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89" name="Title 1">
              <a:extLst>
                <a:ext uri="{FF2B5EF4-FFF2-40B4-BE49-F238E27FC236}">
                  <a16:creationId xmlns:a16="http://schemas.microsoft.com/office/drawing/2014/main" id="{E18ECE69-EC29-432A-A07E-ABBDBACBE730}"/>
                </a:ext>
              </a:extLst>
            </p:cNvPr>
            <p:cNvSpPr txBox="1">
              <a:spLocks/>
            </p:cNvSpPr>
            <p:nvPr/>
          </p:nvSpPr>
          <p:spPr>
            <a:xfrm>
              <a:off x="9017260" y="2143031"/>
              <a:ext cx="92672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Node1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6" name="Rectangle: Rounded Corners 118">
              <a:extLst>
                <a:ext uri="{FF2B5EF4-FFF2-40B4-BE49-F238E27FC236}">
                  <a16:creationId xmlns:a16="http://schemas.microsoft.com/office/drawing/2014/main" id="{0B426428-DDFB-4926-940D-BF5E5012AEDF}"/>
                </a:ext>
              </a:extLst>
            </p:cNvPr>
            <p:cNvSpPr/>
            <p:nvPr/>
          </p:nvSpPr>
          <p:spPr bwMode="auto">
            <a:xfrm>
              <a:off x="9017260" y="4269050"/>
              <a:ext cx="1582552" cy="1554003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97" name="Title 1">
              <a:extLst>
                <a:ext uri="{FF2B5EF4-FFF2-40B4-BE49-F238E27FC236}">
                  <a16:creationId xmlns:a16="http://schemas.microsoft.com/office/drawing/2014/main" id="{48BC9262-C748-41B5-BF0D-1062F97677D5}"/>
                </a:ext>
              </a:extLst>
            </p:cNvPr>
            <p:cNvSpPr txBox="1">
              <a:spLocks/>
            </p:cNvSpPr>
            <p:nvPr/>
          </p:nvSpPr>
          <p:spPr>
            <a:xfrm>
              <a:off x="9017260" y="4053639"/>
              <a:ext cx="92672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Node2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B554E0-58FA-48C9-801C-0E3F582CE426}"/>
                </a:ext>
              </a:extLst>
            </p:cNvPr>
            <p:cNvGrpSpPr/>
            <p:nvPr/>
          </p:nvGrpSpPr>
          <p:grpSpPr>
            <a:xfrm>
              <a:off x="9198569" y="2520676"/>
              <a:ext cx="427717" cy="588845"/>
              <a:chOff x="8239617" y="2209145"/>
              <a:chExt cx="548640" cy="768087"/>
            </a:xfrm>
          </p:grpSpPr>
          <p:sp>
            <p:nvSpPr>
              <p:cNvPr id="200" name="Title 1">
                <a:extLst>
                  <a:ext uri="{FF2B5EF4-FFF2-40B4-BE49-F238E27FC236}">
                    <a16:creationId xmlns:a16="http://schemas.microsoft.com/office/drawing/2014/main" id="{71F0DB47-52F2-4289-9E66-767425FDB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85337" y="2209145"/>
                <a:ext cx="457200" cy="14051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 algn="ctr" defTabSz="914192">
                  <a:lnSpc>
                    <a:spcPct val="100000"/>
                  </a:lnSpc>
                  <a:spcBef>
                    <a:spcPct val="0"/>
                  </a:spcBef>
                  <a:buNone/>
                  <a:defRPr sz="1000" b="0" cap="none" spc="0" baseline="0">
                    <a:ln w="3175">
                      <a:noFill/>
                    </a:ln>
                    <a:solidFill>
                      <a:srgbClr val="3C3C41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932384">
                  <a:defRPr/>
                </a:pPr>
                <a:r>
                  <a:rPr lang="en-US" sz="700">
                    <a:solidFill>
                      <a:srgbClr val="000000"/>
                    </a:solidFill>
                  </a:rPr>
                  <a:t>Pod</a:t>
                </a:r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35242135-F2AC-4805-9C7B-00624AC0BA98}"/>
                  </a:ext>
                </a:extLst>
              </p:cNvPr>
              <p:cNvSpPr/>
              <p:nvPr/>
            </p:nvSpPr>
            <p:spPr bwMode="auto">
              <a:xfrm>
                <a:off x="8239617" y="2428592"/>
                <a:ext cx="548640" cy="548640"/>
              </a:xfrm>
              <a:prstGeom prst="roundRect">
                <a:avLst>
                  <a:gd name="adj" fmla="val 3125"/>
                </a:avLst>
              </a:prstGeom>
              <a:solidFill>
                <a:srgbClr val="FCFDFE"/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EFF146-2D58-4EBB-AC79-ACA914068EC1}"/>
                  </a:ext>
                </a:extLst>
              </p:cNvPr>
              <p:cNvSpPr/>
              <p:nvPr/>
            </p:nvSpPr>
            <p:spPr>
              <a:xfrm>
                <a:off x="8345546" y="2518369"/>
                <a:ext cx="336783" cy="36908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7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32563">
                  <a:defRPr/>
                </a:pPr>
                <a:endParaRPr lang="en-US" sz="12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7AF3FF6-F4A4-4359-8E18-BEBF3E558F7A}"/>
                </a:ext>
              </a:extLst>
            </p:cNvPr>
            <p:cNvGrpSpPr/>
            <p:nvPr/>
          </p:nvGrpSpPr>
          <p:grpSpPr>
            <a:xfrm>
              <a:off x="9198569" y="3171618"/>
              <a:ext cx="427717" cy="588845"/>
              <a:chOff x="8239617" y="2209145"/>
              <a:chExt cx="548640" cy="768087"/>
            </a:xfrm>
          </p:grpSpPr>
          <p:sp>
            <p:nvSpPr>
              <p:cNvPr id="215" name="Title 1">
                <a:extLst>
                  <a:ext uri="{FF2B5EF4-FFF2-40B4-BE49-F238E27FC236}">
                    <a16:creationId xmlns:a16="http://schemas.microsoft.com/office/drawing/2014/main" id="{85803A99-4E2F-4FC3-A6E8-3769B72CE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85337" y="2209145"/>
                <a:ext cx="457200" cy="14051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 algn="ctr" defTabSz="914192">
                  <a:lnSpc>
                    <a:spcPct val="100000"/>
                  </a:lnSpc>
                  <a:spcBef>
                    <a:spcPct val="0"/>
                  </a:spcBef>
                  <a:buNone/>
                  <a:defRPr sz="1000" b="0" cap="none" spc="0" baseline="0">
                    <a:ln w="3175">
                      <a:noFill/>
                    </a:ln>
                    <a:solidFill>
                      <a:srgbClr val="3C3C41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932384">
                  <a:defRPr/>
                </a:pPr>
                <a:r>
                  <a:rPr lang="en-US" sz="700">
                    <a:solidFill>
                      <a:srgbClr val="000000"/>
                    </a:solidFill>
                  </a:rPr>
                  <a:t>Pod</a:t>
                </a:r>
              </a:p>
            </p:txBody>
          </p:sp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BCB1FB03-0BC8-465C-9CD9-E589DDAFEA44}"/>
                  </a:ext>
                </a:extLst>
              </p:cNvPr>
              <p:cNvSpPr/>
              <p:nvPr/>
            </p:nvSpPr>
            <p:spPr bwMode="auto">
              <a:xfrm>
                <a:off x="8239617" y="2428592"/>
                <a:ext cx="548640" cy="548640"/>
              </a:xfrm>
              <a:prstGeom prst="roundRect">
                <a:avLst>
                  <a:gd name="adj" fmla="val 3125"/>
                </a:avLst>
              </a:prstGeom>
              <a:solidFill>
                <a:srgbClr val="FCFDFE"/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F50BA61-4374-4F6D-8AD8-0D8D8D39E7CB}"/>
                  </a:ext>
                </a:extLst>
              </p:cNvPr>
              <p:cNvSpPr/>
              <p:nvPr/>
            </p:nvSpPr>
            <p:spPr>
              <a:xfrm>
                <a:off x="8345546" y="2518369"/>
                <a:ext cx="336783" cy="36908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7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32563">
                  <a:defRPr/>
                </a:pPr>
                <a:endParaRPr lang="en-US" sz="12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18" name="Rectangle: Rounded Corners 118">
              <a:extLst>
                <a:ext uri="{FF2B5EF4-FFF2-40B4-BE49-F238E27FC236}">
                  <a16:creationId xmlns:a16="http://schemas.microsoft.com/office/drawing/2014/main" id="{42EE08DD-6B10-4093-B271-B3EF2F0E9A54}"/>
                </a:ext>
              </a:extLst>
            </p:cNvPr>
            <p:cNvSpPr/>
            <p:nvPr/>
          </p:nvSpPr>
          <p:spPr bwMode="auto">
            <a:xfrm>
              <a:off x="9910378" y="2913187"/>
              <a:ext cx="592418" cy="621864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19" name="Title 1">
              <a:extLst>
                <a:ext uri="{FF2B5EF4-FFF2-40B4-BE49-F238E27FC236}">
                  <a16:creationId xmlns:a16="http://schemas.microsoft.com/office/drawing/2014/main" id="{287648BC-1A9D-4637-BDB0-1A0095884045}"/>
                </a:ext>
              </a:extLst>
            </p:cNvPr>
            <p:cNvSpPr txBox="1">
              <a:spLocks/>
            </p:cNvSpPr>
            <p:nvPr/>
          </p:nvSpPr>
          <p:spPr>
            <a:xfrm>
              <a:off x="9957085" y="2746090"/>
              <a:ext cx="499003" cy="10772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</a:p>
          </p:txBody>
        </p:sp>
        <p:sp>
          <p:nvSpPr>
            <p:cNvPr id="221" name="Rectangle: Rounded Corners 118">
              <a:extLst>
                <a:ext uri="{FF2B5EF4-FFF2-40B4-BE49-F238E27FC236}">
                  <a16:creationId xmlns:a16="http://schemas.microsoft.com/office/drawing/2014/main" id="{4E51A31F-6508-4CFF-B0A9-1FE14185309D}"/>
                </a:ext>
              </a:extLst>
            </p:cNvPr>
            <p:cNvSpPr/>
            <p:nvPr/>
          </p:nvSpPr>
          <p:spPr bwMode="auto">
            <a:xfrm>
              <a:off x="9970943" y="3061190"/>
              <a:ext cx="471287" cy="325858"/>
            </a:xfrm>
            <a:prstGeom prst="roundRect">
              <a:avLst>
                <a:gd name="adj" fmla="val 3125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err="1">
                  <a:ln w="3175">
                    <a:noFill/>
                  </a:ln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cAdvisor</a:t>
              </a:r>
              <a:endParaRPr lang="en-US" sz="700">
                <a:ln w="3175">
                  <a:noFill/>
                </a:ln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9A069130-0DD7-4387-B8FF-ABA05CC7AF40}"/>
                </a:ext>
              </a:extLst>
            </p:cNvPr>
            <p:cNvCxnSpPr>
              <a:stCxn id="218" idx="1"/>
              <a:endCxn id="203" idx="3"/>
            </p:cNvCxnSpPr>
            <p:nvPr/>
          </p:nvCxnSpPr>
          <p:spPr>
            <a:xfrm rot="10800000">
              <a:off x="9626287" y="2899218"/>
              <a:ext cx="284091" cy="324902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EBC96696-45A5-43DB-B1B9-0DE73CC0D24F}"/>
                </a:ext>
              </a:extLst>
            </p:cNvPr>
            <p:cNvCxnSpPr>
              <a:cxnSpLocks/>
              <a:stCxn id="218" idx="1"/>
              <a:endCxn id="216" idx="3"/>
            </p:cNvCxnSpPr>
            <p:nvPr/>
          </p:nvCxnSpPr>
          <p:spPr>
            <a:xfrm rot="10800000" flipV="1">
              <a:off x="9626287" y="3224119"/>
              <a:ext cx="284091" cy="326040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or: Elbow 222">
              <a:extLst>
                <a:ext uri="{FF2B5EF4-FFF2-40B4-BE49-F238E27FC236}">
                  <a16:creationId xmlns:a16="http://schemas.microsoft.com/office/drawing/2014/main" id="{BD00DA9D-20CC-4B52-8C5B-ECDC3119B41C}"/>
                </a:ext>
              </a:extLst>
            </p:cNvPr>
            <p:cNvCxnSpPr>
              <a:cxnSpLocks/>
              <a:stCxn id="154" idx="3"/>
              <a:endCxn id="203" idx="1"/>
            </p:cNvCxnSpPr>
            <p:nvPr/>
          </p:nvCxnSpPr>
          <p:spPr>
            <a:xfrm flipV="1">
              <a:off x="8483018" y="2899217"/>
              <a:ext cx="715551" cy="167241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97869246-C13D-4F90-B8AF-9395DF9054F5}"/>
                </a:ext>
              </a:extLst>
            </p:cNvPr>
            <p:cNvCxnSpPr>
              <a:cxnSpLocks/>
              <a:stCxn id="154" idx="3"/>
              <a:endCxn id="216" idx="1"/>
            </p:cNvCxnSpPr>
            <p:nvPr/>
          </p:nvCxnSpPr>
          <p:spPr>
            <a:xfrm>
              <a:off x="8483018" y="3066458"/>
              <a:ext cx="715551" cy="483701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B4F302B-D6F3-40F9-B53E-1BF3F3E8ECD0}"/>
                </a:ext>
              </a:extLst>
            </p:cNvPr>
            <p:cNvGrpSpPr/>
            <p:nvPr/>
          </p:nvGrpSpPr>
          <p:grpSpPr>
            <a:xfrm>
              <a:off x="9198569" y="4431284"/>
              <a:ext cx="427717" cy="588845"/>
              <a:chOff x="8239617" y="2209145"/>
              <a:chExt cx="548640" cy="768087"/>
            </a:xfrm>
          </p:grpSpPr>
          <p:sp>
            <p:nvSpPr>
              <p:cNvPr id="231" name="Title 1">
                <a:extLst>
                  <a:ext uri="{FF2B5EF4-FFF2-40B4-BE49-F238E27FC236}">
                    <a16:creationId xmlns:a16="http://schemas.microsoft.com/office/drawing/2014/main" id="{4191B6DB-D8BB-42A5-B9E0-CAB4F42F9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85337" y="2209145"/>
                <a:ext cx="457200" cy="14051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 algn="ctr" defTabSz="914192">
                  <a:lnSpc>
                    <a:spcPct val="100000"/>
                  </a:lnSpc>
                  <a:spcBef>
                    <a:spcPct val="0"/>
                  </a:spcBef>
                  <a:buNone/>
                  <a:defRPr sz="1000" b="0" cap="none" spc="0" baseline="0">
                    <a:ln w="3175">
                      <a:noFill/>
                    </a:ln>
                    <a:solidFill>
                      <a:srgbClr val="3C3C41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932384">
                  <a:defRPr/>
                </a:pPr>
                <a:r>
                  <a:rPr lang="en-US" sz="700">
                    <a:solidFill>
                      <a:srgbClr val="000000"/>
                    </a:solidFill>
                  </a:rPr>
                  <a:t>Pod</a:t>
                </a:r>
              </a:p>
            </p:txBody>
          </p:sp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996FC30-E27F-48BF-A670-A6519A0901B8}"/>
                  </a:ext>
                </a:extLst>
              </p:cNvPr>
              <p:cNvSpPr/>
              <p:nvPr/>
            </p:nvSpPr>
            <p:spPr bwMode="auto">
              <a:xfrm>
                <a:off x="8239617" y="2428592"/>
                <a:ext cx="548640" cy="548640"/>
              </a:xfrm>
              <a:prstGeom prst="roundRect">
                <a:avLst>
                  <a:gd name="adj" fmla="val 3125"/>
                </a:avLst>
              </a:prstGeom>
              <a:solidFill>
                <a:srgbClr val="FCFDFE"/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B9F22F6-3B63-4D89-885B-551D4261651C}"/>
                  </a:ext>
                </a:extLst>
              </p:cNvPr>
              <p:cNvSpPr/>
              <p:nvPr/>
            </p:nvSpPr>
            <p:spPr>
              <a:xfrm>
                <a:off x="8345546" y="2518369"/>
                <a:ext cx="336783" cy="36908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7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32563">
                  <a:defRPr/>
                </a:pPr>
                <a:endParaRPr lang="en-US" sz="12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35" name="Rectangle: Rounded Corners 118">
              <a:extLst>
                <a:ext uri="{FF2B5EF4-FFF2-40B4-BE49-F238E27FC236}">
                  <a16:creationId xmlns:a16="http://schemas.microsoft.com/office/drawing/2014/main" id="{C8105673-5DDA-4248-B913-8E138F7434FE}"/>
                </a:ext>
              </a:extLst>
            </p:cNvPr>
            <p:cNvSpPr/>
            <p:nvPr/>
          </p:nvSpPr>
          <p:spPr bwMode="auto">
            <a:xfrm>
              <a:off x="9910377" y="4823795"/>
              <a:ext cx="592418" cy="621864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6" name="Title 1">
              <a:extLst>
                <a:ext uri="{FF2B5EF4-FFF2-40B4-BE49-F238E27FC236}">
                  <a16:creationId xmlns:a16="http://schemas.microsoft.com/office/drawing/2014/main" id="{41B1F6A2-725C-4334-8582-EEBB7DCD3F43}"/>
                </a:ext>
              </a:extLst>
            </p:cNvPr>
            <p:cNvSpPr txBox="1">
              <a:spLocks/>
            </p:cNvSpPr>
            <p:nvPr/>
          </p:nvSpPr>
          <p:spPr>
            <a:xfrm>
              <a:off x="9957084" y="4656698"/>
              <a:ext cx="499003" cy="10772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</a:p>
          </p:txBody>
        </p:sp>
        <p:sp>
          <p:nvSpPr>
            <p:cNvPr id="237" name="Rectangle: Rounded Corners 118">
              <a:extLst>
                <a:ext uri="{FF2B5EF4-FFF2-40B4-BE49-F238E27FC236}">
                  <a16:creationId xmlns:a16="http://schemas.microsoft.com/office/drawing/2014/main" id="{26BF2B85-EC36-4026-A82E-6F005C8BCE6A}"/>
                </a:ext>
              </a:extLst>
            </p:cNvPr>
            <p:cNvSpPr/>
            <p:nvPr/>
          </p:nvSpPr>
          <p:spPr bwMode="auto">
            <a:xfrm>
              <a:off x="9970942" y="4971798"/>
              <a:ext cx="471287" cy="325858"/>
            </a:xfrm>
            <a:prstGeom prst="roundRect">
              <a:avLst>
                <a:gd name="adj" fmla="val 3125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err="1">
                  <a:ln w="3175">
                    <a:noFill/>
                  </a:ln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cAdvisor</a:t>
              </a:r>
              <a:endParaRPr lang="en-US" sz="700">
                <a:ln w="3175">
                  <a:noFill/>
                </a:ln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75236403-8712-476E-AE2B-7406A8D1ACBF}"/>
                </a:ext>
              </a:extLst>
            </p:cNvPr>
            <p:cNvCxnSpPr>
              <a:stCxn id="235" idx="1"/>
              <a:endCxn id="232" idx="3"/>
            </p:cNvCxnSpPr>
            <p:nvPr/>
          </p:nvCxnSpPr>
          <p:spPr>
            <a:xfrm rot="10800000">
              <a:off x="9626287" y="4809826"/>
              <a:ext cx="284091" cy="324902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id="{08C52A6F-433F-4486-97FE-C5601B9D7DBA}"/>
                </a:ext>
              </a:extLst>
            </p:cNvPr>
            <p:cNvCxnSpPr>
              <a:cxnSpLocks/>
            </p:cNvCxnSpPr>
            <p:nvPr/>
          </p:nvCxnSpPr>
          <p:spPr>
            <a:xfrm>
              <a:off x="6450613" y="4765542"/>
              <a:ext cx="3755973" cy="532113"/>
            </a:xfrm>
            <a:prstGeom prst="bentConnector4">
              <a:avLst>
                <a:gd name="adj1" fmla="val 46863"/>
                <a:gd name="adj2" fmla="val 142972"/>
              </a:avLst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7EED3F87-3B35-4929-83C8-677D478907DB}"/>
                </a:ext>
              </a:extLst>
            </p:cNvPr>
            <p:cNvCxnSpPr>
              <a:cxnSpLocks/>
              <a:stCxn id="154" idx="3"/>
              <a:endCxn id="232" idx="1"/>
            </p:cNvCxnSpPr>
            <p:nvPr/>
          </p:nvCxnSpPr>
          <p:spPr>
            <a:xfrm>
              <a:off x="8483018" y="3066458"/>
              <a:ext cx="715551" cy="1743367"/>
            </a:xfrm>
            <a:prstGeom prst="bentConnector3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or: Elbow 255">
              <a:extLst>
                <a:ext uri="{FF2B5EF4-FFF2-40B4-BE49-F238E27FC236}">
                  <a16:creationId xmlns:a16="http://schemas.microsoft.com/office/drawing/2014/main" id="{E311F33A-01FD-4017-8205-0D6F5E0DA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0613" y="4003407"/>
              <a:ext cx="3754491" cy="758684"/>
            </a:xfrm>
            <a:prstGeom prst="bentConnector3">
              <a:avLst>
                <a:gd name="adj1" fmla="val 46836"/>
              </a:avLst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B668F8F-2F30-4B20-8255-3A3F49FE9D6E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 flipH="1">
              <a:off x="10205103" y="3387048"/>
              <a:ext cx="1483" cy="616359"/>
            </a:xfrm>
            <a:prstGeom prst="line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6CB5E95-EE3F-4EF7-AAA3-53A30AC9C192}"/>
                </a:ext>
              </a:extLst>
            </p:cNvPr>
            <p:cNvSpPr txBox="1"/>
            <p:nvPr/>
          </p:nvSpPr>
          <p:spPr>
            <a:xfrm>
              <a:off x="10857546" y="4493172"/>
              <a:ext cx="1047759" cy="489365"/>
            </a:xfrm>
            <a:prstGeom prst="rect">
              <a:avLst/>
            </a:prstGeom>
            <a:noFill/>
          </p:spPr>
          <p:txBody>
            <a:bodyPr wrap="square" lIns="0" tIns="146304" rIns="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rgbClr val="000000"/>
                  </a:solidFill>
                </a:rPr>
                <a:t>Collects metrics from all containers on the node</a:t>
              </a:r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4F923985-4A3F-4CA8-B12B-B9E9683866FD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38" y="4712609"/>
              <a:ext cx="351112" cy="0"/>
            </a:xfrm>
            <a:prstGeom prst="line">
              <a:avLst/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1C08547-3FA2-480F-BC70-C181DCD2C655}"/>
                </a:ext>
              </a:extLst>
            </p:cNvPr>
            <p:cNvSpPr/>
            <p:nvPr/>
          </p:nvSpPr>
          <p:spPr bwMode="auto">
            <a:xfrm>
              <a:off x="5099767" y="3934306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1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4F6BCFF-4947-4486-A053-448FE9E0806E}"/>
                </a:ext>
              </a:extLst>
            </p:cNvPr>
            <p:cNvSpPr/>
            <p:nvPr/>
          </p:nvSpPr>
          <p:spPr bwMode="auto">
            <a:xfrm>
              <a:off x="5091672" y="2057911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2EC9F81-2188-4DAC-8313-7D0EAA709A81}"/>
                </a:ext>
              </a:extLst>
            </p:cNvPr>
            <p:cNvSpPr/>
            <p:nvPr/>
          </p:nvSpPr>
          <p:spPr bwMode="auto">
            <a:xfrm>
              <a:off x="5913876" y="2569152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noProof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9025D0-3BFD-4E50-9978-7690AE508452}"/>
                </a:ext>
              </a:extLst>
            </p:cNvPr>
            <p:cNvSpPr/>
            <p:nvPr/>
          </p:nvSpPr>
          <p:spPr bwMode="auto">
            <a:xfrm>
              <a:off x="7384914" y="2931485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4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4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5E67-F475-FC4B-8BBE-F9D1B310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KEDA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92CF-2B24-D443-B00E-810EE462F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696" y="1441858"/>
            <a:ext cx="3690937" cy="1021690"/>
          </a:xfrm>
        </p:spPr>
        <p:txBody>
          <a:bodyPr/>
          <a:lstStyle/>
          <a:p>
            <a:r>
              <a:rPr lang="en-US" dirty="0"/>
              <a:t>1. Agent</a:t>
            </a:r>
          </a:p>
          <a:p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KEDA activates and deactivates Kubernetes Deployments to scale to and from zero on no events (utilizes the keda-operator)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D38EB-9707-E448-9167-00A79671E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695" y="2874873"/>
            <a:ext cx="3690937" cy="1483355"/>
          </a:xfrm>
        </p:spPr>
        <p:txBody>
          <a:bodyPr/>
          <a:lstStyle/>
          <a:p>
            <a:r>
              <a:rPr lang="en-US" dirty="0"/>
              <a:t>2. Metrics</a:t>
            </a:r>
          </a:p>
          <a:p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KEDA acts as a Kubernetes metric server that exposes rich event data to the HPA to drive scale out. The deployment consumes the events directly from the source (utilizes the keda-operator-metrics-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n-lt"/>
              </a:rPr>
              <a:t>apiserver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)</a:t>
            </a:r>
          </a:p>
        </p:txBody>
      </p:sp>
      <p:pic>
        <p:nvPicPr>
          <p:cNvPr id="2050" name="Picture 2" descr="KEDA architecture">
            <a:extLst>
              <a:ext uri="{FF2B5EF4-FFF2-40B4-BE49-F238E27FC236}">
                <a16:creationId xmlns:a16="http://schemas.microsoft.com/office/drawing/2014/main" id="{E00273C3-F712-D04B-86E1-218EE95D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75" y="632779"/>
            <a:ext cx="6687404" cy="573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3EEC-4A38-2945-9683-ECF7E55A13B2}"/>
              </a:ext>
            </a:extLst>
          </p:cNvPr>
          <p:cNvSpPr txBox="1"/>
          <p:nvPr/>
        </p:nvSpPr>
        <p:spPr>
          <a:xfrm>
            <a:off x="8720073" y="6560560"/>
            <a:ext cx="3716402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https://keda.sh/docs/2.0/concepts/#architecture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44100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9778E-2B02-EC46-8FEC-4BE04C97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KEDA Custom Resources (CRD)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2B89F-E97D-814F-9F46-33CEE2183D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22954" y="5900081"/>
            <a:ext cx="3690937" cy="461665"/>
          </a:xfrm>
        </p:spPr>
        <p:txBody>
          <a:bodyPr/>
          <a:lstStyle/>
          <a:p>
            <a:r>
              <a:rPr lang="en-US" dirty="0"/>
              <a:t>The desired mapping between an event source (e.g. Rabbit MQ) and the </a:t>
            </a:r>
            <a:r>
              <a:rPr lang="en-US" dirty="0" err="1"/>
              <a:t>Kuberentes</a:t>
            </a:r>
            <a:r>
              <a:rPr lang="en-US" dirty="0"/>
              <a:t> Deployment, </a:t>
            </a:r>
            <a:r>
              <a:rPr lang="en-US" dirty="0" err="1"/>
              <a:t>StatefulSet</a:t>
            </a:r>
            <a:r>
              <a:rPr lang="en-US" dirty="0"/>
              <a:t>, or any Custom Resources that defines /scale </a:t>
            </a:r>
            <a:r>
              <a:rPr lang="en-US" dirty="0" err="1"/>
              <a:t>subresource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E3B11-2B85-0544-9734-B6E1F4B69A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700" y="5900081"/>
            <a:ext cx="3679825" cy="307777"/>
          </a:xfrm>
        </p:spPr>
        <p:txBody>
          <a:bodyPr/>
          <a:lstStyle/>
          <a:p>
            <a:r>
              <a:rPr lang="en-US" dirty="0"/>
              <a:t>The mapping between event source and Kubernetes Job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654B6D-F5C1-0D42-A81F-42D19D503E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22954" y="5709581"/>
            <a:ext cx="3702050" cy="200025"/>
          </a:xfrm>
        </p:spPr>
        <p:txBody>
          <a:bodyPr/>
          <a:lstStyle/>
          <a:p>
            <a:r>
              <a:rPr lang="en-US" dirty="0" err="1"/>
              <a:t>ScaledObjects</a:t>
            </a:r>
            <a:r>
              <a:rPr lang="en-US" dirty="0"/>
              <a:t> (</a:t>
            </a:r>
            <a:r>
              <a:rPr lang="en-US" dirty="0" err="1"/>
              <a:t>scaledobjects.keda.sh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B8F474-935B-4D49-A0E9-01D4D8D071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4812" y="5709581"/>
            <a:ext cx="3702050" cy="200025"/>
          </a:xfrm>
        </p:spPr>
        <p:txBody>
          <a:bodyPr/>
          <a:lstStyle/>
          <a:p>
            <a:r>
              <a:rPr lang="en-US" dirty="0" err="1"/>
              <a:t>ScaledJobs</a:t>
            </a:r>
            <a:r>
              <a:rPr lang="en-US" dirty="0"/>
              <a:t> (</a:t>
            </a:r>
            <a:r>
              <a:rPr lang="en-US" dirty="0" err="1"/>
              <a:t>scaledjobs.keda.sh</a:t>
            </a:r>
            <a:r>
              <a:rPr lang="en-US" dirty="0"/>
              <a:t>)</a:t>
            </a:r>
          </a:p>
        </p:txBody>
      </p:sp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B17AB0E3-A5AE-6243-AC8D-974358F52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67" y="1826367"/>
            <a:ext cx="3852758" cy="37289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9E79FC-C10D-5F4B-B3E6-02AD6EE5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60" y="1826367"/>
            <a:ext cx="3760884" cy="37289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6EF0B9-E7B1-6B40-BB01-42E897294A2C}"/>
              </a:ext>
            </a:extLst>
          </p:cNvPr>
          <p:cNvSpPr txBox="1"/>
          <p:nvPr/>
        </p:nvSpPr>
        <p:spPr>
          <a:xfrm>
            <a:off x="9465469" y="6560560"/>
            <a:ext cx="297100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https://keda.sh/docs/2.0/concepts/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3344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9778E-2B02-EC46-8FEC-4BE04C97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411162"/>
          </a:xfrm>
        </p:spPr>
        <p:txBody>
          <a:bodyPr/>
          <a:lstStyle/>
          <a:p>
            <a:r>
              <a:rPr lang="en-US" dirty="0"/>
              <a:t>KEDA Custom Resources (CRD)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261D94-9236-D244-AEBB-40091325A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2411413"/>
            <a:ext cx="4919662" cy="2700337"/>
          </a:xfrm>
        </p:spPr>
        <p:txBody>
          <a:bodyPr/>
          <a:lstStyle/>
          <a:p>
            <a:r>
              <a:rPr lang="en-US" dirty="0" err="1"/>
              <a:t>ScaledObject</a:t>
            </a:r>
            <a:r>
              <a:rPr lang="en-US" dirty="0"/>
              <a:t>/ </a:t>
            </a:r>
            <a:r>
              <a:rPr lang="en-US" dirty="0" err="1"/>
              <a:t>ScaledJob</a:t>
            </a:r>
            <a:r>
              <a:rPr lang="en-US" dirty="0"/>
              <a:t> may also contain a </a:t>
            </a:r>
            <a:r>
              <a:rPr lang="en-US" dirty="0" err="1"/>
              <a:t>TriggerAuthentication</a:t>
            </a:r>
            <a:r>
              <a:rPr lang="en-US" dirty="0"/>
              <a:t> which contains authentication configuration or secrets to monitor the event source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9D91FE6-F3FB-EE46-B646-AC91A3621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138" y="1960860"/>
            <a:ext cx="4919661" cy="307777"/>
          </a:xfrm>
        </p:spPr>
        <p:txBody>
          <a:bodyPr/>
          <a:lstStyle/>
          <a:p>
            <a:r>
              <a:rPr lang="en-US" dirty="0" err="1"/>
              <a:t>triggerauthentications.keda.sh</a:t>
            </a:r>
            <a:endParaRPr lang="en-US" dirty="0"/>
          </a:p>
        </p:txBody>
      </p: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2BFBC4A0-4A3F-AF41-9DBA-ADEEF99A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6"/>
          <a:stretch/>
        </p:blipFill>
        <p:spPr>
          <a:xfrm>
            <a:off x="6678612" y="449671"/>
            <a:ext cx="5292725" cy="4701547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75A4A30A-ED05-4C4A-8333-A77DD6BFB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12" y="5345935"/>
            <a:ext cx="5292725" cy="1122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0FE7E-F546-134E-A985-FEA66A36874D}"/>
              </a:ext>
            </a:extLst>
          </p:cNvPr>
          <p:cNvSpPr txBox="1"/>
          <p:nvPr/>
        </p:nvSpPr>
        <p:spPr>
          <a:xfrm>
            <a:off x="8603053" y="6568905"/>
            <a:ext cx="3833422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https://keda.sh/docs/2.0/concepts/authentication/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211562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862E-33C4-FC45-9AA9-0C734E49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39756338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2A61F95-2685-4713-86DC-3AFB4225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794442" cy="410369"/>
          </a:xfrm>
        </p:spPr>
        <p:txBody>
          <a:bodyPr/>
          <a:lstStyle/>
          <a:p>
            <a:r>
              <a:rPr lang="en-US"/>
              <a:t>Pod identity</a:t>
            </a:r>
          </a:p>
        </p:txBody>
      </p:sp>
      <p:sp>
        <p:nvSpPr>
          <p:cNvPr id="172" name="Title 16">
            <a:extLst>
              <a:ext uri="{FF2B5EF4-FFF2-40B4-BE49-F238E27FC236}">
                <a16:creationId xmlns:a16="http://schemas.microsoft.com/office/drawing/2014/main" id="{FBA58908-6DAD-49A4-B69F-708E2B8A1BF8}"/>
              </a:ext>
            </a:extLst>
          </p:cNvPr>
          <p:cNvSpPr txBox="1">
            <a:spLocks/>
          </p:cNvSpPr>
          <p:nvPr/>
        </p:nvSpPr>
        <p:spPr>
          <a:xfrm>
            <a:off x="465138" y="2006209"/>
            <a:ext cx="332678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Kubernetes operator defines an identity map for K8s service accounts</a:t>
            </a:r>
          </a:p>
        </p:txBody>
      </p:sp>
      <p:sp>
        <p:nvSpPr>
          <p:cNvPr id="175" name="Title 16">
            <a:extLst>
              <a:ext uri="{FF2B5EF4-FFF2-40B4-BE49-F238E27FC236}">
                <a16:creationId xmlns:a16="http://schemas.microsoft.com/office/drawing/2014/main" id="{B3DD7386-8F81-46B4-8D96-291A4426154E}"/>
              </a:ext>
            </a:extLst>
          </p:cNvPr>
          <p:cNvSpPr txBox="1">
            <a:spLocks/>
          </p:cNvSpPr>
          <p:nvPr/>
        </p:nvSpPr>
        <p:spPr>
          <a:xfrm>
            <a:off x="465138" y="2670281"/>
            <a:ext cx="3082589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 startAt="2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Node Managed Identity (NMI) watches for mapping reaction and syncs to Managed Service Identity (MSI)</a:t>
            </a:r>
          </a:p>
        </p:txBody>
      </p:sp>
      <p:sp>
        <p:nvSpPr>
          <p:cNvPr id="179" name="Title 16">
            <a:extLst>
              <a:ext uri="{FF2B5EF4-FFF2-40B4-BE49-F238E27FC236}">
                <a16:creationId xmlns:a16="http://schemas.microsoft.com/office/drawing/2014/main" id="{110E0484-E8E3-44DB-89FF-9B1601401DDC}"/>
              </a:ext>
            </a:extLst>
          </p:cNvPr>
          <p:cNvSpPr txBox="1">
            <a:spLocks/>
          </p:cNvSpPr>
          <p:nvPr/>
        </p:nvSpPr>
        <p:spPr>
          <a:xfrm>
            <a:off x="465138" y="3765240"/>
            <a:ext cx="324961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 startAt="3"/>
              <a:defRPr/>
            </a:pP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Developer creates a pod with </a:t>
            </a:r>
            <a:b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a service account, and pod uses standard Azure SDK to fetch </a:t>
            </a:r>
            <a:b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400" b="0" spc="0">
                <a:solidFill>
                  <a:srgbClr val="0078D4"/>
                </a:solidFill>
                <a:latin typeface="Segoe UI" panose="020B0502040204020203" pitchFamily="34" charset="0"/>
              </a:rPr>
              <a:t>a token bound to MSI</a:t>
            </a:r>
          </a:p>
        </p:txBody>
      </p:sp>
      <p:sp>
        <p:nvSpPr>
          <p:cNvPr id="180" name="Title 16">
            <a:extLst>
              <a:ext uri="{FF2B5EF4-FFF2-40B4-BE49-F238E27FC236}">
                <a16:creationId xmlns:a16="http://schemas.microsoft.com/office/drawing/2014/main" id="{2804FC20-7475-4C0B-B87D-025B7CEFA3B2}"/>
              </a:ext>
            </a:extLst>
          </p:cNvPr>
          <p:cNvSpPr txBox="1">
            <a:spLocks/>
          </p:cNvSpPr>
          <p:nvPr/>
        </p:nvSpPr>
        <p:spPr>
          <a:xfrm>
            <a:off x="465138" y="4860198"/>
            <a:ext cx="3326789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lvl="0" indent="-274320">
              <a:buFont typeface="+mj-lt"/>
              <a:buAutoNum type="arabicPeriod" startAt="4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Pod uses access token to consume other Azure services; services validate token</a:t>
            </a:r>
          </a:p>
        </p:txBody>
      </p:sp>
      <p:grpSp>
        <p:nvGrpSpPr>
          <p:cNvPr id="2" name="Group 1" descr="Pod identity conceptual overview">
            <a:extLst>
              <a:ext uri="{FF2B5EF4-FFF2-40B4-BE49-F238E27FC236}">
                <a16:creationId xmlns:a16="http://schemas.microsoft.com/office/drawing/2014/main" id="{23216889-2680-4895-8EEB-FF35AF27E1C2}"/>
              </a:ext>
            </a:extLst>
          </p:cNvPr>
          <p:cNvGrpSpPr/>
          <p:nvPr/>
        </p:nvGrpSpPr>
        <p:grpSpPr>
          <a:xfrm>
            <a:off x="5524208" y="1672114"/>
            <a:ext cx="5297143" cy="4851418"/>
            <a:chOff x="5524208" y="1672114"/>
            <a:chExt cx="5297143" cy="48514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B0350F3-3CBC-4289-9063-5B04476E796B}"/>
                </a:ext>
              </a:extLst>
            </p:cNvPr>
            <p:cNvGrpSpPr/>
            <p:nvPr/>
          </p:nvGrpSpPr>
          <p:grpSpPr>
            <a:xfrm>
              <a:off x="6930090" y="3069685"/>
              <a:ext cx="2793941" cy="3453847"/>
              <a:chOff x="6182370" y="2841077"/>
              <a:chExt cx="2793941" cy="3453847"/>
            </a:xfrm>
          </p:grpSpPr>
          <p:sp>
            <p:nvSpPr>
              <p:cNvPr id="98" name="Title 1">
                <a:extLst>
                  <a:ext uri="{FF2B5EF4-FFF2-40B4-BE49-F238E27FC236}">
                    <a16:creationId xmlns:a16="http://schemas.microsoft.com/office/drawing/2014/main" id="{0824D845-719B-4F94-A5B4-6F9AE8F2F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2370" y="2841077"/>
                <a:ext cx="717581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Kubernetes</a:t>
                </a: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DAAB9CFF-038D-4D43-83FD-5C6250A03F6E}"/>
                  </a:ext>
                </a:extLst>
              </p:cNvPr>
              <p:cNvSpPr/>
              <p:nvPr/>
            </p:nvSpPr>
            <p:spPr bwMode="auto">
              <a:xfrm>
                <a:off x="6182370" y="3042204"/>
                <a:ext cx="2793941" cy="325272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13386D1-BF03-401D-AB01-1EE4AEFD6BCD}"/>
                </a:ext>
              </a:extLst>
            </p:cNvPr>
            <p:cNvGrpSpPr/>
            <p:nvPr/>
          </p:nvGrpSpPr>
          <p:grpSpPr>
            <a:xfrm>
              <a:off x="5524208" y="3470621"/>
              <a:ext cx="822960" cy="1184981"/>
              <a:chOff x="4625721" y="3242013"/>
              <a:chExt cx="822960" cy="1184981"/>
            </a:xfrm>
          </p:grpSpPr>
          <p:sp>
            <p:nvSpPr>
              <p:cNvPr id="115" name="Title 1">
                <a:extLst>
                  <a:ext uri="{FF2B5EF4-FFF2-40B4-BE49-F238E27FC236}">
                    <a16:creationId xmlns:a16="http://schemas.microsoft.com/office/drawing/2014/main" id="{1E48C50A-371D-423B-95DB-2BDF55842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411" y="3242013"/>
                <a:ext cx="717581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Kubernetes controller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3FFB1DB1-F3ED-4AE7-B365-8F5623522898}"/>
                  </a:ext>
                </a:extLst>
              </p:cNvPr>
              <p:cNvSpPr/>
              <p:nvPr/>
            </p:nvSpPr>
            <p:spPr bwMode="auto">
              <a:xfrm>
                <a:off x="4625721" y="3604034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00A7366-998F-4257-9D5C-D2C43403A7D5}"/>
                  </a:ext>
                </a:extLst>
              </p:cNvPr>
              <p:cNvGrpSpPr/>
              <p:nvPr/>
            </p:nvGrpSpPr>
            <p:grpSpPr>
              <a:xfrm>
                <a:off x="4796431" y="3746338"/>
                <a:ext cx="481540" cy="538353"/>
                <a:chOff x="4937274" y="2450177"/>
                <a:chExt cx="481540" cy="538353"/>
              </a:xfrm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22801086-E26E-4EC9-A9EB-497813A10539}"/>
                    </a:ext>
                  </a:extLst>
                </p:cNvPr>
                <p:cNvSpPr/>
                <p:nvPr/>
              </p:nvSpPr>
              <p:spPr>
                <a:xfrm>
                  <a:off x="5097542" y="2504414"/>
                  <a:ext cx="161005" cy="17644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eople_4" title="Icon of a person">
                  <a:extLst>
                    <a:ext uri="{FF2B5EF4-FFF2-40B4-BE49-F238E27FC236}">
                      <a16:creationId xmlns:a16="http://schemas.microsoft.com/office/drawing/2014/main" id="{102529AA-CAEF-4EFA-A92E-7C49B9C9D93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937274" y="2450177"/>
                  <a:ext cx="481540" cy="538353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BEE5EE7-3348-4819-B81C-4ED558EFCFBB}"/>
                </a:ext>
              </a:extLst>
            </p:cNvPr>
            <p:cNvGrpSpPr/>
            <p:nvPr/>
          </p:nvGrpSpPr>
          <p:grpSpPr>
            <a:xfrm>
              <a:off x="10103770" y="5115063"/>
              <a:ext cx="717581" cy="736259"/>
              <a:chOff x="9085941" y="2684839"/>
              <a:chExt cx="717581" cy="736259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870C81AA-3C95-4589-BAF3-5F6D7B661057}"/>
                  </a:ext>
                </a:extLst>
              </p:cNvPr>
              <p:cNvSpPr/>
              <p:nvPr/>
            </p:nvSpPr>
            <p:spPr bwMode="auto">
              <a:xfrm>
                <a:off x="9177937" y="288750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125" name="Eye" title="Icon of an eye">
                <a:extLst>
                  <a:ext uri="{FF2B5EF4-FFF2-40B4-BE49-F238E27FC236}">
                    <a16:creationId xmlns:a16="http://schemas.microsoft.com/office/drawing/2014/main" id="{020D1F9C-AD9F-473C-BED3-30F65F7265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259318" y="3051933"/>
                <a:ext cx="370826" cy="204740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26" name="Title 1">
                <a:extLst>
                  <a:ext uri="{FF2B5EF4-FFF2-40B4-BE49-F238E27FC236}">
                    <a16:creationId xmlns:a16="http://schemas.microsoft.com/office/drawing/2014/main" id="{C8B4935D-C6D9-497F-A036-936E2A58A3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5941" y="2684839"/>
                <a:ext cx="717581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</a:t>
                </a:r>
                <a:r>
                  <a:rPr kumimoji="0" lang="en-US" sz="1000" b="0" i="0" u="none" strike="noStrike" kern="1200" cap="none" spc="0" normalizeH="0" baseline="0" noProof="0" err="1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MSI</a:t>
                </a:r>
                <a:endPara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D24C9BB-71A0-49FE-8E30-9D89BD519C3C}"/>
                </a:ext>
              </a:extLst>
            </p:cNvPr>
            <p:cNvCxnSpPr>
              <a:cxnSpLocks/>
            </p:cNvCxnSpPr>
            <p:nvPr/>
          </p:nvCxnSpPr>
          <p:spPr>
            <a:xfrm>
              <a:off x="8504179" y="5735530"/>
              <a:ext cx="1691587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A6C5177-65F3-4691-9A87-2FA0CF80D703}"/>
                </a:ext>
              </a:extLst>
            </p:cNvPr>
            <p:cNvGrpSpPr/>
            <p:nvPr/>
          </p:nvGrpSpPr>
          <p:grpSpPr>
            <a:xfrm>
              <a:off x="7110878" y="3470568"/>
              <a:ext cx="717581" cy="1038184"/>
              <a:chOff x="6184119" y="2097708"/>
              <a:chExt cx="717581" cy="1038184"/>
            </a:xfrm>
          </p:grpSpPr>
          <p:sp>
            <p:nvSpPr>
              <p:cNvPr id="129" name="Title 1">
                <a:extLst>
                  <a:ext uri="{FF2B5EF4-FFF2-40B4-BE49-F238E27FC236}">
                    <a16:creationId xmlns:a16="http://schemas.microsoft.com/office/drawing/2014/main" id="{2698DE15-B454-46EC-98C9-5B35D95EA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4119" y="2097708"/>
                <a:ext cx="717581" cy="461665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Identity Binding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E318EDE9-5377-4218-81F2-146EC4F10C33}"/>
                  </a:ext>
                </a:extLst>
              </p:cNvPr>
              <p:cNvGrpSpPr/>
              <p:nvPr/>
            </p:nvGrpSpPr>
            <p:grpSpPr>
              <a:xfrm>
                <a:off x="6276115" y="2602303"/>
                <a:ext cx="533589" cy="533589"/>
                <a:chOff x="6276115" y="2641203"/>
                <a:chExt cx="533589" cy="533589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AD85A3D0-6705-4E85-BD9C-3DDEB437D060}"/>
                    </a:ext>
                  </a:extLst>
                </p:cNvPr>
                <p:cNvSpPr/>
                <p:nvPr/>
              </p:nvSpPr>
              <p:spPr bwMode="auto">
                <a:xfrm>
                  <a:off x="6276115" y="2641203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133" name="Freeform 72">
                  <a:extLst>
                    <a:ext uri="{FF2B5EF4-FFF2-40B4-BE49-F238E27FC236}">
                      <a16:creationId xmlns:a16="http://schemas.microsoft.com/office/drawing/2014/main" id="{DB1AF4FF-1F47-4D94-A1D6-F28C194490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77042" y="2741436"/>
                  <a:ext cx="331734" cy="333123"/>
                </a:xfrm>
                <a:custGeom>
                  <a:avLst/>
                  <a:gdLst>
                    <a:gd name="connsiteX0" fmla="*/ 349819 w 514705"/>
                    <a:gd name="connsiteY0" fmla="*/ 222652 h 516861"/>
                    <a:gd name="connsiteX1" fmla="*/ 398315 w 514705"/>
                    <a:gd name="connsiteY1" fmla="*/ 245284 h 516861"/>
                    <a:gd name="connsiteX2" fmla="*/ 491427 w 514705"/>
                    <a:gd name="connsiteY2" fmla="*/ 338396 h 516861"/>
                    <a:gd name="connsiteX3" fmla="*/ 491427 w 514705"/>
                    <a:gd name="connsiteY3" fmla="*/ 452200 h 516861"/>
                    <a:gd name="connsiteX4" fmla="*/ 447458 w 514705"/>
                    <a:gd name="connsiteY4" fmla="*/ 493584 h 516861"/>
                    <a:gd name="connsiteX5" fmla="*/ 333654 w 514705"/>
                    <a:gd name="connsiteY5" fmla="*/ 493584 h 516861"/>
                    <a:gd name="connsiteX6" fmla="*/ 243127 w 514705"/>
                    <a:gd name="connsiteY6" fmla="*/ 403058 h 516861"/>
                    <a:gd name="connsiteX7" fmla="*/ 232782 w 514705"/>
                    <a:gd name="connsiteY7" fmla="*/ 299599 h 516861"/>
                    <a:gd name="connsiteX8" fmla="*/ 276751 w 514705"/>
                    <a:gd name="connsiteY8" fmla="*/ 346156 h 516861"/>
                    <a:gd name="connsiteX9" fmla="*/ 284511 w 514705"/>
                    <a:gd name="connsiteY9" fmla="*/ 361674 h 516861"/>
                    <a:gd name="connsiteX10" fmla="*/ 375037 w 514705"/>
                    <a:gd name="connsiteY10" fmla="*/ 452200 h 516861"/>
                    <a:gd name="connsiteX11" fmla="*/ 406074 w 514705"/>
                    <a:gd name="connsiteY11" fmla="*/ 452200 h 516861"/>
                    <a:gd name="connsiteX12" fmla="*/ 450044 w 514705"/>
                    <a:gd name="connsiteY12" fmla="*/ 410817 h 516861"/>
                    <a:gd name="connsiteX13" fmla="*/ 450044 w 514705"/>
                    <a:gd name="connsiteY13" fmla="*/ 379779 h 516861"/>
                    <a:gd name="connsiteX14" fmla="*/ 356932 w 514705"/>
                    <a:gd name="connsiteY14" fmla="*/ 286667 h 516861"/>
                    <a:gd name="connsiteX15" fmla="*/ 343999 w 514705"/>
                    <a:gd name="connsiteY15" fmla="*/ 281494 h 516861"/>
                    <a:gd name="connsiteX16" fmla="*/ 297443 w 514705"/>
                    <a:gd name="connsiteY16" fmla="*/ 234938 h 516861"/>
                    <a:gd name="connsiteX17" fmla="*/ 349819 w 514705"/>
                    <a:gd name="connsiteY17" fmla="*/ 222652 h 516861"/>
                    <a:gd name="connsiteX18" fmla="*/ 194560 w 514705"/>
                    <a:gd name="connsiteY18" fmla="*/ 168987 h 516861"/>
                    <a:gd name="connsiteX19" fmla="*/ 214305 w 514705"/>
                    <a:gd name="connsiteY19" fmla="*/ 178697 h 516861"/>
                    <a:gd name="connsiteX20" fmla="*/ 338599 w 514705"/>
                    <a:gd name="connsiteY20" fmla="*/ 300402 h 516861"/>
                    <a:gd name="connsiteX21" fmla="*/ 338599 w 514705"/>
                    <a:gd name="connsiteY21" fmla="*/ 341833 h 516861"/>
                    <a:gd name="connsiteX22" fmla="*/ 297168 w 514705"/>
                    <a:gd name="connsiteY22" fmla="*/ 341833 h 516861"/>
                    <a:gd name="connsiteX23" fmla="*/ 172874 w 514705"/>
                    <a:gd name="connsiteY23" fmla="*/ 217539 h 516861"/>
                    <a:gd name="connsiteX24" fmla="*/ 172874 w 514705"/>
                    <a:gd name="connsiteY24" fmla="*/ 178697 h 516861"/>
                    <a:gd name="connsiteX25" fmla="*/ 194560 w 514705"/>
                    <a:gd name="connsiteY25" fmla="*/ 168987 h 516861"/>
                    <a:gd name="connsiteX26" fmla="*/ 121563 w 514705"/>
                    <a:gd name="connsiteY26" fmla="*/ 0 h 516861"/>
                    <a:gd name="connsiteX27" fmla="*/ 178465 w 514705"/>
                    <a:gd name="connsiteY27" fmla="*/ 23278 h 516861"/>
                    <a:gd name="connsiteX28" fmla="*/ 271577 w 514705"/>
                    <a:gd name="connsiteY28" fmla="*/ 116391 h 516861"/>
                    <a:gd name="connsiteX29" fmla="*/ 279337 w 514705"/>
                    <a:gd name="connsiteY29" fmla="*/ 217263 h 516861"/>
                    <a:gd name="connsiteX30" fmla="*/ 235367 w 514705"/>
                    <a:gd name="connsiteY30" fmla="*/ 173293 h 516861"/>
                    <a:gd name="connsiteX31" fmla="*/ 230194 w 514705"/>
                    <a:gd name="connsiteY31" fmla="*/ 157774 h 516861"/>
                    <a:gd name="connsiteX32" fmla="*/ 137082 w 514705"/>
                    <a:gd name="connsiteY32" fmla="*/ 64662 h 516861"/>
                    <a:gd name="connsiteX33" fmla="*/ 106044 w 514705"/>
                    <a:gd name="connsiteY33" fmla="*/ 64662 h 516861"/>
                    <a:gd name="connsiteX34" fmla="*/ 62074 w 514705"/>
                    <a:gd name="connsiteY34" fmla="*/ 108631 h 516861"/>
                    <a:gd name="connsiteX35" fmla="*/ 62074 w 514705"/>
                    <a:gd name="connsiteY35" fmla="*/ 139669 h 516861"/>
                    <a:gd name="connsiteX36" fmla="*/ 155187 w 514705"/>
                    <a:gd name="connsiteY36" fmla="*/ 232782 h 516861"/>
                    <a:gd name="connsiteX37" fmla="*/ 168119 w 514705"/>
                    <a:gd name="connsiteY37" fmla="*/ 237955 h 516861"/>
                    <a:gd name="connsiteX38" fmla="*/ 214675 w 514705"/>
                    <a:gd name="connsiteY38" fmla="*/ 281924 h 516861"/>
                    <a:gd name="connsiteX39" fmla="*/ 113804 w 514705"/>
                    <a:gd name="connsiteY39" fmla="*/ 271579 h 516861"/>
                    <a:gd name="connsiteX40" fmla="*/ 23277 w 514705"/>
                    <a:gd name="connsiteY40" fmla="*/ 181052 h 516861"/>
                    <a:gd name="connsiteX41" fmla="*/ 23277 w 514705"/>
                    <a:gd name="connsiteY41" fmla="*/ 67248 h 516861"/>
                    <a:gd name="connsiteX42" fmla="*/ 64661 w 514705"/>
                    <a:gd name="connsiteY42" fmla="*/ 23278 h 516861"/>
                    <a:gd name="connsiteX43" fmla="*/ 121563 w 514705"/>
                    <a:gd name="connsiteY43" fmla="*/ 0 h 51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514705" h="516861">
                      <a:moveTo>
                        <a:pt x="349819" y="222652"/>
                      </a:moveTo>
                      <a:cubicBezTo>
                        <a:pt x="367924" y="224592"/>
                        <a:pt x="385382" y="232351"/>
                        <a:pt x="398315" y="245284"/>
                      </a:cubicBezTo>
                      <a:cubicBezTo>
                        <a:pt x="398315" y="245284"/>
                        <a:pt x="398315" y="245284"/>
                        <a:pt x="491427" y="338396"/>
                      </a:cubicBezTo>
                      <a:cubicBezTo>
                        <a:pt x="522465" y="369434"/>
                        <a:pt x="522465" y="421163"/>
                        <a:pt x="491427" y="452200"/>
                      </a:cubicBezTo>
                      <a:cubicBezTo>
                        <a:pt x="491427" y="452200"/>
                        <a:pt x="491427" y="452200"/>
                        <a:pt x="447458" y="493584"/>
                      </a:cubicBezTo>
                      <a:cubicBezTo>
                        <a:pt x="416420" y="524621"/>
                        <a:pt x="364691" y="524621"/>
                        <a:pt x="333654" y="493584"/>
                      </a:cubicBezTo>
                      <a:cubicBezTo>
                        <a:pt x="333654" y="493584"/>
                        <a:pt x="333654" y="493584"/>
                        <a:pt x="243127" y="403058"/>
                      </a:cubicBezTo>
                      <a:cubicBezTo>
                        <a:pt x="214676" y="374607"/>
                        <a:pt x="212090" y="330637"/>
                        <a:pt x="232782" y="299599"/>
                      </a:cubicBezTo>
                      <a:cubicBezTo>
                        <a:pt x="232782" y="299599"/>
                        <a:pt x="232782" y="299599"/>
                        <a:pt x="276751" y="346156"/>
                      </a:cubicBezTo>
                      <a:cubicBezTo>
                        <a:pt x="276751" y="351328"/>
                        <a:pt x="279338" y="356501"/>
                        <a:pt x="284511" y="361674"/>
                      </a:cubicBezTo>
                      <a:cubicBezTo>
                        <a:pt x="284511" y="361674"/>
                        <a:pt x="284511" y="361674"/>
                        <a:pt x="375037" y="452200"/>
                      </a:cubicBezTo>
                      <a:cubicBezTo>
                        <a:pt x="385383" y="462546"/>
                        <a:pt x="398315" y="462546"/>
                        <a:pt x="406074" y="452200"/>
                      </a:cubicBezTo>
                      <a:cubicBezTo>
                        <a:pt x="406074" y="452200"/>
                        <a:pt x="406074" y="452200"/>
                        <a:pt x="450044" y="410817"/>
                      </a:cubicBezTo>
                      <a:cubicBezTo>
                        <a:pt x="457804" y="400471"/>
                        <a:pt x="457804" y="387539"/>
                        <a:pt x="450044" y="379779"/>
                      </a:cubicBezTo>
                      <a:cubicBezTo>
                        <a:pt x="450044" y="379779"/>
                        <a:pt x="450044" y="379779"/>
                        <a:pt x="356932" y="286667"/>
                      </a:cubicBezTo>
                      <a:cubicBezTo>
                        <a:pt x="354345" y="284081"/>
                        <a:pt x="349172" y="281494"/>
                        <a:pt x="343999" y="281494"/>
                      </a:cubicBezTo>
                      <a:cubicBezTo>
                        <a:pt x="343999" y="281494"/>
                        <a:pt x="343999" y="281494"/>
                        <a:pt x="297443" y="234938"/>
                      </a:cubicBezTo>
                      <a:cubicBezTo>
                        <a:pt x="312962" y="224592"/>
                        <a:pt x="331714" y="220712"/>
                        <a:pt x="349819" y="222652"/>
                      </a:cubicBezTo>
                      <a:close/>
                      <a:moveTo>
                        <a:pt x="194560" y="168987"/>
                      </a:moveTo>
                      <a:cubicBezTo>
                        <a:pt x="202005" y="168987"/>
                        <a:pt x="209126" y="172224"/>
                        <a:pt x="214305" y="178697"/>
                      </a:cubicBezTo>
                      <a:cubicBezTo>
                        <a:pt x="214305" y="178697"/>
                        <a:pt x="214305" y="178697"/>
                        <a:pt x="338599" y="300402"/>
                      </a:cubicBezTo>
                      <a:cubicBezTo>
                        <a:pt x="348957" y="313349"/>
                        <a:pt x="348957" y="331475"/>
                        <a:pt x="338599" y="341833"/>
                      </a:cubicBezTo>
                      <a:cubicBezTo>
                        <a:pt x="328241" y="352191"/>
                        <a:pt x="307526" y="352191"/>
                        <a:pt x="297168" y="341833"/>
                      </a:cubicBezTo>
                      <a:cubicBezTo>
                        <a:pt x="297168" y="341833"/>
                        <a:pt x="297168" y="341833"/>
                        <a:pt x="172874" y="217539"/>
                      </a:cubicBezTo>
                      <a:cubicBezTo>
                        <a:pt x="162516" y="207181"/>
                        <a:pt x="162516" y="189055"/>
                        <a:pt x="172874" y="178697"/>
                      </a:cubicBezTo>
                      <a:cubicBezTo>
                        <a:pt x="179348" y="172224"/>
                        <a:pt x="187116" y="168987"/>
                        <a:pt x="194560" y="168987"/>
                      </a:cubicBezTo>
                      <a:close/>
                      <a:moveTo>
                        <a:pt x="121563" y="0"/>
                      </a:moveTo>
                      <a:cubicBezTo>
                        <a:pt x="142254" y="0"/>
                        <a:pt x="162946" y="7760"/>
                        <a:pt x="178465" y="23278"/>
                      </a:cubicBezTo>
                      <a:cubicBezTo>
                        <a:pt x="178465" y="23278"/>
                        <a:pt x="178465" y="23278"/>
                        <a:pt x="271577" y="116391"/>
                      </a:cubicBezTo>
                      <a:cubicBezTo>
                        <a:pt x="297442" y="144842"/>
                        <a:pt x="302615" y="186225"/>
                        <a:pt x="279337" y="217263"/>
                      </a:cubicBezTo>
                      <a:cubicBezTo>
                        <a:pt x="279337" y="217263"/>
                        <a:pt x="279337" y="217263"/>
                        <a:pt x="235367" y="173293"/>
                      </a:cubicBezTo>
                      <a:cubicBezTo>
                        <a:pt x="235367" y="168120"/>
                        <a:pt x="235367" y="162947"/>
                        <a:pt x="230194" y="157774"/>
                      </a:cubicBezTo>
                      <a:cubicBezTo>
                        <a:pt x="230194" y="157774"/>
                        <a:pt x="230194" y="157774"/>
                        <a:pt x="137082" y="64662"/>
                      </a:cubicBezTo>
                      <a:cubicBezTo>
                        <a:pt x="129322" y="56902"/>
                        <a:pt x="113804" y="56902"/>
                        <a:pt x="106044" y="64662"/>
                      </a:cubicBezTo>
                      <a:cubicBezTo>
                        <a:pt x="106044" y="64662"/>
                        <a:pt x="106044" y="64662"/>
                        <a:pt x="62074" y="108631"/>
                      </a:cubicBezTo>
                      <a:cubicBezTo>
                        <a:pt x="54315" y="116391"/>
                        <a:pt x="54315" y="131910"/>
                        <a:pt x="62074" y="139669"/>
                      </a:cubicBezTo>
                      <a:cubicBezTo>
                        <a:pt x="62074" y="139669"/>
                        <a:pt x="62074" y="139669"/>
                        <a:pt x="155187" y="232782"/>
                      </a:cubicBezTo>
                      <a:cubicBezTo>
                        <a:pt x="160360" y="235368"/>
                        <a:pt x="165533" y="237955"/>
                        <a:pt x="168119" y="237955"/>
                      </a:cubicBezTo>
                      <a:cubicBezTo>
                        <a:pt x="168119" y="237955"/>
                        <a:pt x="168119" y="237955"/>
                        <a:pt x="214675" y="281924"/>
                      </a:cubicBezTo>
                      <a:cubicBezTo>
                        <a:pt x="183638" y="302616"/>
                        <a:pt x="142255" y="300030"/>
                        <a:pt x="113804" y="271579"/>
                      </a:cubicBezTo>
                      <a:cubicBezTo>
                        <a:pt x="113804" y="271579"/>
                        <a:pt x="113804" y="271579"/>
                        <a:pt x="23277" y="181052"/>
                      </a:cubicBezTo>
                      <a:cubicBezTo>
                        <a:pt x="-7760" y="150015"/>
                        <a:pt x="-7760" y="98286"/>
                        <a:pt x="23277" y="67248"/>
                      </a:cubicBezTo>
                      <a:cubicBezTo>
                        <a:pt x="23277" y="67248"/>
                        <a:pt x="23277" y="67248"/>
                        <a:pt x="64661" y="23278"/>
                      </a:cubicBezTo>
                      <a:cubicBezTo>
                        <a:pt x="80180" y="7760"/>
                        <a:pt x="100871" y="0"/>
                        <a:pt x="121563" y="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26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D8947C6-A2C2-4A6C-AFAD-2CD057B156ED}"/>
                </a:ext>
              </a:extLst>
            </p:cNvPr>
            <p:cNvGrpSpPr/>
            <p:nvPr/>
          </p:nvGrpSpPr>
          <p:grpSpPr>
            <a:xfrm>
              <a:off x="7875049" y="4807286"/>
              <a:ext cx="724670" cy="1248213"/>
              <a:chOff x="7172350" y="3230502"/>
              <a:chExt cx="724670" cy="124821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FDAAC6CC-C0A1-4719-BDA2-6BD416859DE2}"/>
                  </a:ext>
                </a:extLst>
              </p:cNvPr>
              <p:cNvGrpSpPr/>
              <p:nvPr/>
            </p:nvGrpSpPr>
            <p:grpSpPr>
              <a:xfrm>
                <a:off x="7175895" y="3230502"/>
                <a:ext cx="717581" cy="1044036"/>
                <a:chOff x="7379061" y="2807592"/>
                <a:chExt cx="717581" cy="1044036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246509D6-3E61-40CC-AAA8-E78DA415727A}"/>
                    </a:ext>
                  </a:extLst>
                </p:cNvPr>
                <p:cNvSpPr/>
                <p:nvPr/>
              </p:nvSpPr>
              <p:spPr bwMode="auto">
                <a:xfrm>
                  <a:off x="7471057" y="3318039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140" name="Title 1">
                  <a:extLst>
                    <a:ext uri="{FF2B5EF4-FFF2-40B4-BE49-F238E27FC236}">
                      <a16:creationId xmlns:a16="http://schemas.microsoft.com/office/drawing/2014/main" id="{8B7C0652-27BB-475E-B4A9-B9A18917D9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79061" y="2807592"/>
                  <a:ext cx="717581" cy="461665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marL="0" marR="0" lvl="0" indent="0" algn="ctr" defTabSz="914192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Active Directory Pod Identity</a:t>
                  </a:r>
                </a:p>
              </p:txBody>
            </p:sp>
            <p:pic>
              <p:nvPicPr>
                <p:cNvPr id="141" name="Picture 140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A5138544-F385-43BE-AB4A-27ACBDBFF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6309" y="3393291"/>
                  <a:ext cx="383085" cy="383085"/>
                </a:xfrm>
                <a:prstGeom prst="rect">
                  <a:avLst/>
                </a:prstGeom>
              </p:spPr>
            </p:pic>
          </p:grp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B62DE680-2E50-41FC-9139-13EB753F90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2350" y="4324827"/>
                <a:ext cx="724670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NMI + EMSI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BAE9BE4-65BE-40FA-A87C-0E88A083567B}"/>
                </a:ext>
              </a:extLst>
            </p:cNvPr>
            <p:cNvGrpSpPr/>
            <p:nvPr/>
          </p:nvGrpSpPr>
          <p:grpSpPr>
            <a:xfrm>
              <a:off x="8646308" y="3772493"/>
              <a:ext cx="717581" cy="736259"/>
              <a:chOff x="7870551" y="2521009"/>
              <a:chExt cx="717581" cy="736259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BF6CF35B-8519-459F-AB56-FC3CC27A502F}"/>
                  </a:ext>
                </a:extLst>
              </p:cNvPr>
              <p:cNvSpPr/>
              <p:nvPr/>
            </p:nvSpPr>
            <p:spPr bwMode="auto">
              <a:xfrm>
                <a:off x="7962547" y="2723679"/>
                <a:ext cx="533589" cy="533589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10A0399D-94F5-4B04-9430-16703D672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70551" y="2521009"/>
                <a:ext cx="717581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Pod</a:t>
                </a: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5C200A-691D-4DB5-8CB1-375A68E99F87}"/>
                  </a:ext>
                </a:extLst>
              </p:cNvPr>
              <p:cNvSpPr/>
              <p:nvPr/>
            </p:nvSpPr>
            <p:spPr>
              <a:xfrm>
                <a:off x="8086898" y="2834369"/>
                <a:ext cx="284887" cy="312209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284542CE-481F-42B2-837E-F1A5CF82912C}"/>
                </a:ext>
              </a:extLst>
            </p:cNvPr>
            <p:cNvCxnSpPr>
              <a:stCxn id="132" idx="2"/>
              <a:endCxn id="139" idx="1"/>
            </p:cNvCxnSpPr>
            <p:nvPr/>
          </p:nvCxnSpPr>
          <p:spPr>
            <a:xfrm rot="16200000" flipH="1">
              <a:off x="7182241" y="4796179"/>
              <a:ext cx="1075776" cy="500921"/>
            </a:xfrm>
            <a:prstGeom prst="bentConnector2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E2126DDB-8567-4967-BB88-F8F9D42F679E}"/>
                </a:ext>
              </a:extLst>
            </p:cNvPr>
            <p:cNvCxnSpPr>
              <a:cxnSpLocks/>
              <a:stCxn id="139" idx="3"/>
              <a:endCxn id="143" idx="2"/>
            </p:cNvCxnSpPr>
            <p:nvPr/>
          </p:nvCxnSpPr>
          <p:spPr>
            <a:xfrm flipV="1">
              <a:off x="8504179" y="4508752"/>
              <a:ext cx="500920" cy="1075776"/>
            </a:xfrm>
            <a:prstGeom prst="bentConnector2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5123C2E-8D84-4AE7-823E-077BE5B2F615}"/>
                </a:ext>
              </a:extLst>
            </p:cNvPr>
            <p:cNvGrpSpPr/>
            <p:nvPr/>
          </p:nvGrpSpPr>
          <p:grpSpPr>
            <a:xfrm>
              <a:off x="8816510" y="4749164"/>
              <a:ext cx="832276" cy="402336"/>
              <a:chOff x="6627166" y="5231968"/>
              <a:chExt cx="832276" cy="402336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A6B5B98F-ABDE-4B6A-80EE-E6E980C0DEBF}"/>
                  </a:ext>
                </a:extLst>
              </p:cNvPr>
              <p:cNvSpPr/>
              <p:nvPr/>
            </p:nvSpPr>
            <p:spPr bwMode="auto">
              <a:xfrm>
                <a:off x="6627166" y="5231968"/>
                <a:ext cx="402336" cy="402336"/>
              </a:xfrm>
              <a:prstGeom prst="roundRect">
                <a:avLst>
                  <a:gd name="adj" fmla="val 312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154" name="TagLegacy_E1CB" title="Icon of a shopping tag">
                <a:extLst>
                  <a:ext uri="{FF2B5EF4-FFF2-40B4-BE49-F238E27FC236}">
                    <a16:creationId xmlns:a16="http://schemas.microsoft.com/office/drawing/2014/main" id="{6BAC3F38-C099-4DD4-ABD7-D1E9CD547B2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694526" y="5330022"/>
                <a:ext cx="267616" cy="213613"/>
              </a:xfrm>
              <a:custGeom>
                <a:avLst/>
                <a:gdLst>
                  <a:gd name="T0" fmla="*/ 2950 w 3700"/>
                  <a:gd name="T1" fmla="*/ 1330 h 2952"/>
                  <a:gd name="T2" fmla="*/ 1328 w 3700"/>
                  <a:gd name="T3" fmla="*/ 2952 h 2952"/>
                  <a:gd name="T4" fmla="*/ 0 w 3700"/>
                  <a:gd name="T5" fmla="*/ 1620 h 2952"/>
                  <a:gd name="T6" fmla="*/ 1620 w 3700"/>
                  <a:gd name="T7" fmla="*/ 0 h 2952"/>
                  <a:gd name="T8" fmla="*/ 2951 w 3700"/>
                  <a:gd name="T9" fmla="*/ 1 h 2952"/>
                  <a:gd name="T10" fmla="*/ 2950 w 3700"/>
                  <a:gd name="T11" fmla="*/ 1330 h 2952"/>
                  <a:gd name="T12" fmla="*/ 1820 w 3700"/>
                  <a:gd name="T13" fmla="*/ 2460 h 2952"/>
                  <a:gd name="T14" fmla="*/ 2576 w 3700"/>
                  <a:gd name="T15" fmla="*/ 2753 h 2952"/>
                  <a:gd name="T16" fmla="*/ 3700 w 3700"/>
                  <a:gd name="T17" fmla="*/ 1629 h 2952"/>
                  <a:gd name="T18" fmla="*/ 2576 w 3700"/>
                  <a:gd name="T19" fmla="*/ 505 h 2952"/>
                  <a:gd name="T20" fmla="*/ 2421 w 3700"/>
                  <a:gd name="T21" fmla="*/ 505 h 2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0" h="2952">
                    <a:moveTo>
                      <a:pt x="2950" y="1330"/>
                    </a:moveTo>
                    <a:cubicBezTo>
                      <a:pt x="1328" y="2952"/>
                      <a:pt x="1328" y="2952"/>
                      <a:pt x="1328" y="2952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1620" y="0"/>
                      <a:pt x="1620" y="0"/>
                      <a:pt x="1620" y="0"/>
                    </a:cubicBezTo>
                    <a:cubicBezTo>
                      <a:pt x="2951" y="1"/>
                      <a:pt x="2951" y="1"/>
                      <a:pt x="2951" y="1"/>
                    </a:cubicBezTo>
                    <a:lnTo>
                      <a:pt x="2950" y="1330"/>
                    </a:lnTo>
                    <a:close/>
                    <a:moveTo>
                      <a:pt x="1820" y="2460"/>
                    </a:moveTo>
                    <a:cubicBezTo>
                      <a:pt x="2020" y="2642"/>
                      <a:pt x="2285" y="2753"/>
                      <a:pt x="2576" y="2753"/>
                    </a:cubicBezTo>
                    <a:cubicBezTo>
                      <a:pt x="3197" y="2753"/>
                      <a:pt x="3700" y="2249"/>
                      <a:pt x="3700" y="1629"/>
                    </a:cubicBezTo>
                    <a:cubicBezTo>
                      <a:pt x="3700" y="1008"/>
                      <a:pt x="3198" y="505"/>
                      <a:pt x="2576" y="505"/>
                    </a:cubicBezTo>
                    <a:cubicBezTo>
                      <a:pt x="2421" y="505"/>
                      <a:pt x="2421" y="505"/>
                      <a:pt x="2421" y="505"/>
                    </a:cubicBez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Title 1">
                <a:extLst>
                  <a:ext uri="{FF2B5EF4-FFF2-40B4-BE49-F238E27FC236}">
                    <a16:creationId xmlns:a16="http://schemas.microsoft.com/office/drawing/2014/main" id="{160DE6A4-313D-4AD0-82DF-73357F5C4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2235" y="5371581"/>
                <a:ext cx="417207" cy="12311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E1FFE05-D824-4DCA-AF30-9644A69A777D}"/>
                </a:ext>
              </a:extLst>
            </p:cNvPr>
            <p:cNvGrpSpPr/>
            <p:nvPr/>
          </p:nvGrpSpPr>
          <p:grpSpPr>
            <a:xfrm>
              <a:off x="10103770" y="3618604"/>
              <a:ext cx="717581" cy="890148"/>
              <a:chOff x="9067435" y="2275120"/>
              <a:chExt cx="717581" cy="890148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E1FC6A76-BF3E-4B2A-A3C5-43F383A4ADD3}"/>
                  </a:ext>
                </a:extLst>
              </p:cNvPr>
              <p:cNvSpPr/>
              <p:nvPr/>
            </p:nvSpPr>
            <p:spPr bwMode="auto">
              <a:xfrm>
                <a:off x="9159431" y="263167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164" name="Title 1">
                <a:extLst>
                  <a:ext uri="{FF2B5EF4-FFF2-40B4-BE49-F238E27FC236}">
                    <a16:creationId xmlns:a16="http://schemas.microsoft.com/office/drawing/2014/main" id="{05980E6E-99DD-46C8-9C02-C69B8B173B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7435" y="2275120"/>
                <a:ext cx="717581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SQL Server</a:t>
                </a: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72B502B-B0D9-49D8-BD8F-FB70FF4EDD15}"/>
                  </a:ext>
                </a:extLst>
              </p:cNvPr>
              <p:cNvGrpSpPr/>
              <p:nvPr/>
            </p:nvGrpSpPr>
            <p:grpSpPr>
              <a:xfrm>
                <a:off x="9294567" y="2724730"/>
                <a:ext cx="263317" cy="347486"/>
                <a:chOff x="10305105" y="2133716"/>
                <a:chExt cx="263317" cy="347486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4500BCB-B43F-4A1E-8FD4-9F9871FF8F7C}"/>
                    </a:ext>
                  </a:extLst>
                </p:cNvPr>
                <p:cNvSpPr/>
                <p:nvPr/>
              </p:nvSpPr>
              <p:spPr>
                <a:xfrm>
                  <a:off x="10305105" y="2180158"/>
                  <a:ext cx="136838" cy="301044"/>
                </a:xfrm>
                <a:custGeom>
                  <a:avLst/>
                  <a:gdLst>
                    <a:gd name="connsiteX0" fmla="*/ 7144 w 190500"/>
                    <a:gd name="connsiteY0" fmla="*/ 7144 h 419100"/>
                    <a:gd name="connsiteX1" fmla="*/ 7144 w 190500"/>
                    <a:gd name="connsiteY1" fmla="*/ 351101 h 419100"/>
                    <a:gd name="connsiteX2" fmla="*/ 185671 w 190500"/>
                    <a:gd name="connsiteY2" fmla="*/ 415766 h 419100"/>
                    <a:gd name="connsiteX3" fmla="*/ 185671 w 190500"/>
                    <a:gd name="connsiteY3" fmla="*/ 7144 h 419100"/>
                    <a:gd name="connsiteX4" fmla="*/ 7144 w 190500"/>
                    <a:gd name="connsiteY4" fmla="*/ 714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7144" y="7144"/>
                      </a:moveTo>
                      <a:lnTo>
                        <a:pt x="7144" y="351101"/>
                      </a:lnTo>
                      <a:cubicBezTo>
                        <a:pt x="7144" y="386810"/>
                        <a:pt x="87078" y="415766"/>
                        <a:pt x="185671" y="415766"/>
                      </a:cubicBezTo>
                      <a:lnTo>
                        <a:pt x="185671" y="7144"/>
                      </a:lnTo>
                      <a:cubicBezTo>
                        <a:pt x="185671" y="7144"/>
                        <a:pt x="7144" y="7144"/>
                        <a:pt x="7144" y="7144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AF049CA-B6F0-486D-B72B-A5052FAF66BD}"/>
                    </a:ext>
                  </a:extLst>
                </p:cNvPr>
                <p:cNvSpPr/>
                <p:nvPr/>
              </p:nvSpPr>
              <p:spPr>
                <a:xfrm>
                  <a:off x="10431584" y="2180158"/>
                  <a:ext cx="136838" cy="301044"/>
                </a:xfrm>
                <a:custGeom>
                  <a:avLst/>
                  <a:gdLst>
                    <a:gd name="connsiteX0" fmla="*/ 7144 w 190500"/>
                    <a:gd name="connsiteY0" fmla="*/ 415757 h 419100"/>
                    <a:gd name="connsiteX1" fmla="*/ 9592 w 190500"/>
                    <a:gd name="connsiteY1" fmla="*/ 415757 h 419100"/>
                    <a:gd name="connsiteX2" fmla="*/ 188119 w 190500"/>
                    <a:gd name="connsiteY2" fmla="*/ 351101 h 419100"/>
                    <a:gd name="connsiteX3" fmla="*/ 188119 w 190500"/>
                    <a:gd name="connsiteY3" fmla="*/ 7144 h 419100"/>
                    <a:gd name="connsiteX4" fmla="*/ 7144 w 190500"/>
                    <a:gd name="connsiteY4" fmla="*/ 7144 h 419100"/>
                    <a:gd name="connsiteX5" fmla="*/ 7144 w 190500"/>
                    <a:gd name="connsiteY5" fmla="*/ 415757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0" h="419100">
                      <a:moveTo>
                        <a:pt x="7144" y="415757"/>
                      </a:moveTo>
                      <a:lnTo>
                        <a:pt x="9592" y="415757"/>
                      </a:lnTo>
                      <a:cubicBezTo>
                        <a:pt x="108185" y="415757"/>
                        <a:pt x="188119" y="386820"/>
                        <a:pt x="188119" y="351101"/>
                      </a:cubicBezTo>
                      <a:lnTo>
                        <a:pt x="188119" y="7144"/>
                      </a:lnTo>
                      <a:lnTo>
                        <a:pt x="7144" y="7144"/>
                      </a:lnTo>
                      <a:lnTo>
                        <a:pt x="7144" y="415757"/>
                      </a:lnTo>
                      <a:close/>
                    </a:path>
                  </a:pathLst>
                </a:custGeom>
                <a:solidFill>
                  <a:srgbClr val="0072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60AD209-213D-4455-A686-E89615899373}"/>
                    </a:ext>
                  </a:extLst>
                </p:cNvPr>
                <p:cNvSpPr/>
                <p:nvPr/>
              </p:nvSpPr>
              <p:spPr>
                <a:xfrm>
                  <a:off x="10431584" y="2180158"/>
                  <a:ext cx="136838" cy="301044"/>
                </a:xfrm>
                <a:custGeom>
                  <a:avLst/>
                  <a:gdLst>
                    <a:gd name="connsiteX0" fmla="*/ 7144 w 190500"/>
                    <a:gd name="connsiteY0" fmla="*/ 415757 h 419100"/>
                    <a:gd name="connsiteX1" fmla="*/ 9592 w 190500"/>
                    <a:gd name="connsiteY1" fmla="*/ 415757 h 419100"/>
                    <a:gd name="connsiteX2" fmla="*/ 188119 w 190500"/>
                    <a:gd name="connsiteY2" fmla="*/ 351101 h 419100"/>
                    <a:gd name="connsiteX3" fmla="*/ 188119 w 190500"/>
                    <a:gd name="connsiteY3" fmla="*/ 7144 h 419100"/>
                    <a:gd name="connsiteX4" fmla="*/ 7144 w 190500"/>
                    <a:gd name="connsiteY4" fmla="*/ 7144 h 419100"/>
                    <a:gd name="connsiteX5" fmla="*/ 7144 w 190500"/>
                    <a:gd name="connsiteY5" fmla="*/ 415757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0" h="419100">
                      <a:moveTo>
                        <a:pt x="7144" y="415757"/>
                      </a:moveTo>
                      <a:lnTo>
                        <a:pt x="9592" y="415757"/>
                      </a:lnTo>
                      <a:cubicBezTo>
                        <a:pt x="108185" y="415757"/>
                        <a:pt x="188119" y="386820"/>
                        <a:pt x="188119" y="351101"/>
                      </a:cubicBezTo>
                      <a:lnTo>
                        <a:pt x="188119" y="7144"/>
                      </a:lnTo>
                      <a:lnTo>
                        <a:pt x="7144" y="7144"/>
                      </a:lnTo>
                      <a:lnTo>
                        <a:pt x="7144" y="41575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1BA2172A-8590-4696-A14E-305F2110DB7C}"/>
                    </a:ext>
                  </a:extLst>
                </p:cNvPr>
                <p:cNvSpPr/>
                <p:nvPr/>
              </p:nvSpPr>
              <p:spPr>
                <a:xfrm>
                  <a:off x="10305105" y="2133716"/>
                  <a:ext cx="259992" cy="102629"/>
                </a:xfrm>
                <a:custGeom>
                  <a:avLst/>
                  <a:gdLst>
                    <a:gd name="connsiteX0" fmla="*/ 364198 w 361950"/>
                    <a:gd name="connsiteY0" fmla="*/ 71799 h 142875"/>
                    <a:gd name="connsiteX1" fmla="*/ 185671 w 361950"/>
                    <a:gd name="connsiteY1" fmla="*/ 136455 h 142875"/>
                    <a:gd name="connsiteX2" fmla="*/ 7144 w 361950"/>
                    <a:gd name="connsiteY2" fmla="*/ 71799 h 142875"/>
                    <a:gd name="connsiteX3" fmla="*/ 185671 w 361950"/>
                    <a:gd name="connsiteY3" fmla="*/ 7144 h 142875"/>
                    <a:gd name="connsiteX4" fmla="*/ 364198 w 361950"/>
                    <a:gd name="connsiteY4" fmla="*/ 71799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950" h="142875">
                      <a:moveTo>
                        <a:pt x="364198" y="71799"/>
                      </a:moveTo>
                      <a:cubicBezTo>
                        <a:pt x="364198" y="107509"/>
                        <a:pt x="284264" y="136455"/>
                        <a:pt x="185671" y="136455"/>
                      </a:cubicBezTo>
                      <a:cubicBezTo>
                        <a:pt x="87078" y="136455"/>
                        <a:pt x="7144" y="107509"/>
                        <a:pt x="7144" y="71799"/>
                      </a:cubicBezTo>
                      <a:cubicBezTo>
                        <a:pt x="7144" y="36090"/>
                        <a:pt x="87078" y="7144"/>
                        <a:pt x="185671" y="7144"/>
                      </a:cubicBezTo>
                      <a:cubicBezTo>
                        <a:pt x="284264" y="7144"/>
                        <a:pt x="364198" y="36090"/>
                        <a:pt x="364198" y="71799"/>
                      </a:cubicBezTo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F9FD11E3-00D0-4676-8D22-30ABE3B037C9}"/>
                    </a:ext>
                  </a:extLst>
                </p:cNvPr>
                <p:cNvSpPr/>
                <p:nvPr/>
              </p:nvSpPr>
              <p:spPr>
                <a:xfrm>
                  <a:off x="10331316" y="2146839"/>
                  <a:ext cx="212099" cy="68419"/>
                </a:xfrm>
                <a:custGeom>
                  <a:avLst/>
                  <a:gdLst>
                    <a:gd name="connsiteX0" fmla="*/ 291208 w 295275"/>
                    <a:gd name="connsiteY0" fmla="*/ 49806 h 95250"/>
                    <a:gd name="connsiteX1" fmla="*/ 149181 w 295275"/>
                    <a:gd name="connsiteY1" fmla="*/ 92469 h 95250"/>
                    <a:gd name="connsiteX2" fmla="*/ 7144 w 295275"/>
                    <a:gd name="connsiteY2" fmla="*/ 49806 h 95250"/>
                    <a:gd name="connsiteX3" fmla="*/ 149181 w 295275"/>
                    <a:gd name="connsiteY3" fmla="*/ 7144 h 95250"/>
                    <a:gd name="connsiteX4" fmla="*/ 291208 w 295275"/>
                    <a:gd name="connsiteY4" fmla="*/ 49806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75" h="95250">
                      <a:moveTo>
                        <a:pt x="291208" y="49806"/>
                      </a:moveTo>
                      <a:cubicBezTo>
                        <a:pt x="291208" y="73381"/>
                        <a:pt x="227619" y="92469"/>
                        <a:pt x="149181" y="92469"/>
                      </a:cubicBezTo>
                      <a:cubicBezTo>
                        <a:pt x="70742" y="92469"/>
                        <a:pt x="7144" y="73381"/>
                        <a:pt x="7144" y="49806"/>
                      </a:cubicBezTo>
                      <a:cubicBezTo>
                        <a:pt x="7144" y="26241"/>
                        <a:pt x="70742" y="7144"/>
                        <a:pt x="149181" y="7144"/>
                      </a:cubicBezTo>
                      <a:cubicBezTo>
                        <a:pt x="227619" y="7144"/>
                        <a:pt x="291208" y="26241"/>
                        <a:pt x="291208" y="49806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0600B270-AC03-4217-A160-24C95FC83BD2}"/>
                    </a:ext>
                  </a:extLst>
                </p:cNvPr>
                <p:cNvSpPr/>
                <p:nvPr/>
              </p:nvSpPr>
              <p:spPr>
                <a:xfrm>
                  <a:off x="10331322" y="2146845"/>
                  <a:ext cx="212099" cy="54735"/>
                </a:xfrm>
                <a:custGeom>
                  <a:avLst/>
                  <a:gdLst>
                    <a:gd name="connsiteX0" fmla="*/ 261442 w 295275"/>
                    <a:gd name="connsiteY0" fmla="*/ 75867 h 76200"/>
                    <a:gd name="connsiteX1" fmla="*/ 291208 w 295275"/>
                    <a:gd name="connsiteY1" fmla="*/ 49816 h 76200"/>
                    <a:gd name="connsiteX2" fmla="*/ 149171 w 295275"/>
                    <a:gd name="connsiteY2" fmla="*/ 7144 h 76200"/>
                    <a:gd name="connsiteX3" fmla="*/ 7144 w 295275"/>
                    <a:gd name="connsiteY3" fmla="*/ 49816 h 76200"/>
                    <a:gd name="connsiteX4" fmla="*/ 36909 w 295275"/>
                    <a:gd name="connsiteY4" fmla="*/ 75867 h 76200"/>
                    <a:gd name="connsiteX5" fmla="*/ 149171 w 295275"/>
                    <a:gd name="connsiteY5" fmla="*/ 59284 h 76200"/>
                    <a:gd name="connsiteX6" fmla="*/ 261442 w 295275"/>
                    <a:gd name="connsiteY6" fmla="*/ 75867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275" h="76200">
                      <a:moveTo>
                        <a:pt x="261442" y="75867"/>
                      </a:moveTo>
                      <a:cubicBezTo>
                        <a:pt x="280035" y="68656"/>
                        <a:pt x="291208" y="59627"/>
                        <a:pt x="291208" y="49816"/>
                      </a:cubicBezTo>
                      <a:cubicBezTo>
                        <a:pt x="291208" y="26241"/>
                        <a:pt x="227619" y="7144"/>
                        <a:pt x="149171" y="7144"/>
                      </a:cubicBezTo>
                      <a:cubicBezTo>
                        <a:pt x="70733" y="7144"/>
                        <a:pt x="7144" y="26241"/>
                        <a:pt x="7144" y="49816"/>
                      </a:cubicBezTo>
                      <a:cubicBezTo>
                        <a:pt x="7144" y="59627"/>
                        <a:pt x="18317" y="68656"/>
                        <a:pt x="36909" y="75867"/>
                      </a:cubicBezTo>
                      <a:cubicBezTo>
                        <a:pt x="62875" y="65789"/>
                        <a:pt x="103451" y="59284"/>
                        <a:pt x="149171" y="59284"/>
                      </a:cubicBezTo>
                      <a:cubicBezTo>
                        <a:pt x="194901" y="59284"/>
                        <a:pt x="235458" y="65789"/>
                        <a:pt x="261442" y="7586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AA5F2DB3-1BCB-49A3-A641-ABBD82D16AFB}"/>
                    </a:ext>
                  </a:extLst>
                </p:cNvPr>
                <p:cNvSpPr/>
                <p:nvPr/>
              </p:nvSpPr>
              <p:spPr>
                <a:xfrm>
                  <a:off x="10339902" y="2292120"/>
                  <a:ext cx="61577" cy="88945"/>
                </a:xfrm>
                <a:custGeom>
                  <a:avLst/>
                  <a:gdLst>
                    <a:gd name="connsiteX0" fmla="*/ 80524 w 85725"/>
                    <a:gd name="connsiteY0" fmla="*/ 90030 h 123825"/>
                    <a:gd name="connsiteX1" fmla="*/ 68894 w 85725"/>
                    <a:gd name="connsiteY1" fmla="*/ 114862 h 123825"/>
                    <a:gd name="connsiteX2" fmla="*/ 36766 w 85725"/>
                    <a:gd name="connsiteY2" fmla="*/ 123663 h 123825"/>
                    <a:gd name="connsiteX3" fmla="*/ 7610 w 85725"/>
                    <a:gd name="connsiteY3" fmla="*/ 117377 h 123825"/>
                    <a:gd name="connsiteX4" fmla="*/ 7610 w 85725"/>
                    <a:gd name="connsiteY4" fmla="*/ 92231 h 123825"/>
                    <a:gd name="connsiteX5" fmla="*/ 37386 w 85725"/>
                    <a:gd name="connsiteY5" fmla="*/ 103708 h 123825"/>
                    <a:gd name="connsiteX6" fmla="*/ 49530 w 85725"/>
                    <a:gd name="connsiteY6" fmla="*/ 100565 h 123825"/>
                    <a:gd name="connsiteX7" fmla="*/ 53816 w 85725"/>
                    <a:gd name="connsiteY7" fmla="*/ 92231 h 123825"/>
                    <a:gd name="connsiteX8" fmla="*/ 49692 w 85725"/>
                    <a:gd name="connsiteY8" fmla="*/ 83353 h 123825"/>
                    <a:gd name="connsiteX9" fmla="*/ 32918 w 85725"/>
                    <a:gd name="connsiteY9" fmla="*/ 73609 h 123825"/>
                    <a:gd name="connsiteX10" fmla="*/ 7144 w 85725"/>
                    <a:gd name="connsiteY10" fmla="*/ 40615 h 123825"/>
                    <a:gd name="connsiteX11" fmla="*/ 18383 w 85725"/>
                    <a:gd name="connsiteY11" fmla="*/ 16297 h 123825"/>
                    <a:gd name="connsiteX12" fmla="*/ 48235 w 85725"/>
                    <a:gd name="connsiteY12" fmla="*/ 7144 h 123825"/>
                    <a:gd name="connsiteX13" fmla="*/ 75581 w 85725"/>
                    <a:gd name="connsiteY13" fmla="*/ 11468 h 123825"/>
                    <a:gd name="connsiteX14" fmla="*/ 75581 w 85725"/>
                    <a:gd name="connsiteY14" fmla="*/ 34957 h 123825"/>
                    <a:gd name="connsiteX15" fmla="*/ 49654 w 85725"/>
                    <a:gd name="connsiteY15" fmla="*/ 27099 h 123825"/>
                    <a:gd name="connsiteX16" fmla="*/ 38110 w 85725"/>
                    <a:gd name="connsiteY16" fmla="*/ 30194 h 123825"/>
                    <a:gd name="connsiteX17" fmla="*/ 33871 w 85725"/>
                    <a:gd name="connsiteY17" fmla="*/ 38481 h 123825"/>
                    <a:gd name="connsiteX18" fmla="*/ 37290 w 85725"/>
                    <a:gd name="connsiteY18" fmla="*/ 47244 h 123825"/>
                    <a:gd name="connsiteX19" fmla="*/ 51311 w 85725"/>
                    <a:gd name="connsiteY19" fmla="*/ 55693 h 123825"/>
                    <a:gd name="connsiteX20" fmla="*/ 73828 w 85725"/>
                    <a:gd name="connsiteY20" fmla="*/ 70856 h 123825"/>
                    <a:gd name="connsiteX21" fmla="*/ 80524 w 85725"/>
                    <a:gd name="connsiteY21" fmla="*/ 9003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5725" h="123825">
                      <a:moveTo>
                        <a:pt x="80524" y="90030"/>
                      </a:moveTo>
                      <a:cubicBezTo>
                        <a:pt x="80524" y="100717"/>
                        <a:pt x="76648" y="108995"/>
                        <a:pt x="68894" y="114862"/>
                      </a:cubicBezTo>
                      <a:cubicBezTo>
                        <a:pt x="61141" y="120729"/>
                        <a:pt x="50435" y="123663"/>
                        <a:pt x="36766" y="123663"/>
                      </a:cubicBezTo>
                      <a:cubicBezTo>
                        <a:pt x="25136" y="123663"/>
                        <a:pt x="15421" y="121568"/>
                        <a:pt x="7610" y="117377"/>
                      </a:cubicBezTo>
                      <a:lnTo>
                        <a:pt x="7610" y="92231"/>
                      </a:lnTo>
                      <a:cubicBezTo>
                        <a:pt x="16621" y="99879"/>
                        <a:pt x="26546" y="103708"/>
                        <a:pt x="37386" y="103708"/>
                      </a:cubicBezTo>
                      <a:cubicBezTo>
                        <a:pt x="42624" y="103708"/>
                        <a:pt x="46672" y="102660"/>
                        <a:pt x="49530" y="100565"/>
                      </a:cubicBezTo>
                      <a:cubicBezTo>
                        <a:pt x="52388" y="98469"/>
                        <a:pt x="53816" y="95698"/>
                        <a:pt x="53816" y="92231"/>
                      </a:cubicBezTo>
                      <a:cubicBezTo>
                        <a:pt x="53816" y="88830"/>
                        <a:pt x="52445" y="85868"/>
                        <a:pt x="49692" y="83353"/>
                      </a:cubicBezTo>
                      <a:cubicBezTo>
                        <a:pt x="46939" y="80839"/>
                        <a:pt x="41348" y="77591"/>
                        <a:pt x="32918" y="73609"/>
                      </a:cubicBezTo>
                      <a:cubicBezTo>
                        <a:pt x="15735" y="65551"/>
                        <a:pt x="7144" y="54540"/>
                        <a:pt x="7144" y="40615"/>
                      </a:cubicBezTo>
                      <a:cubicBezTo>
                        <a:pt x="7144" y="30509"/>
                        <a:pt x="10887" y="22403"/>
                        <a:pt x="18383" y="16297"/>
                      </a:cubicBezTo>
                      <a:cubicBezTo>
                        <a:pt x="25870" y="10201"/>
                        <a:pt x="35824" y="7144"/>
                        <a:pt x="48235" y="7144"/>
                      </a:cubicBezTo>
                      <a:cubicBezTo>
                        <a:pt x="59236" y="7144"/>
                        <a:pt x="68342" y="8592"/>
                        <a:pt x="75581" y="11468"/>
                      </a:cubicBezTo>
                      <a:lnTo>
                        <a:pt x="75581" y="34957"/>
                      </a:lnTo>
                      <a:cubicBezTo>
                        <a:pt x="67989" y="29718"/>
                        <a:pt x="59341" y="27099"/>
                        <a:pt x="49654" y="27099"/>
                      </a:cubicBezTo>
                      <a:cubicBezTo>
                        <a:pt x="44787" y="27099"/>
                        <a:pt x="40938" y="28127"/>
                        <a:pt x="38110" y="30194"/>
                      </a:cubicBezTo>
                      <a:cubicBezTo>
                        <a:pt x="35281" y="32271"/>
                        <a:pt x="33871" y="35033"/>
                        <a:pt x="33871" y="38481"/>
                      </a:cubicBezTo>
                      <a:cubicBezTo>
                        <a:pt x="33871" y="42043"/>
                        <a:pt x="35004" y="44968"/>
                        <a:pt x="37290" y="47244"/>
                      </a:cubicBezTo>
                      <a:cubicBezTo>
                        <a:pt x="39567" y="49520"/>
                        <a:pt x="44244" y="52340"/>
                        <a:pt x="51311" y="55693"/>
                      </a:cubicBezTo>
                      <a:cubicBezTo>
                        <a:pt x="61846" y="60674"/>
                        <a:pt x="69342" y="65723"/>
                        <a:pt x="73828" y="70856"/>
                      </a:cubicBezTo>
                      <a:cubicBezTo>
                        <a:pt x="78286" y="76000"/>
                        <a:pt x="80524" y="82391"/>
                        <a:pt x="80524" y="900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9CF7FCC-E166-4C05-BD5B-34240FB445DE}"/>
                    </a:ext>
                  </a:extLst>
                </p:cNvPr>
                <p:cNvSpPr/>
                <p:nvPr/>
              </p:nvSpPr>
              <p:spPr>
                <a:xfrm>
                  <a:off x="10400391" y="2292120"/>
                  <a:ext cx="88945" cy="109470"/>
                </a:xfrm>
                <a:custGeom>
                  <a:avLst/>
                  <a:gdLst>
                    <a:gd name="connsiteX0" fmla="*/ 117539 w 123825"/>
                    <a:gd name="connsiteY0" fmla="*/ 64579 h 152400"/>
                    <a:gd name="connsiteX1" fmla="*/ 108499 w 123825"/>
                    <a:gd name="connsiteY1" fmla="*/ 99070 h 152400"/>
                    <a:gd name="connsiteX2" fmla="*/ 83048 w 123825"/>
                    <a:gd name="connsiteY2" fmla="*/ 119577 h 152400"/>
                    <a:gd name="connsiteX3" fmla="*/ 115729 w 123825"/>
                    <a:gd name="connsiteY3" fmla="*/ 149828 h 152400"/>
                    <a:gd name="connsiteX4" fmla="*/ 82734 w 123825"/>
                    <a:gd name="connsiteY4" fmla="*/ 149828 h 152400"/>
                    <a:gd name="connsiteX5" fmla="*/ 59398 w 123825"/>
                    <a:gd name="connsiteY5" fmla="*/ 123663 h 152400"/>
                    <a:gd name="connsiteX6" fmla="*/ 32328 w 123825"/>
                    <a:gd name="connsiteY6" fmla="*/ 115729 h 152400"/>
                    <a:gd name="connsiteX7" fmla="*/ 13706 w 123825"/>
                    <a:gd name="connsiteY7" fmla="*/ 95498 h 152400"/>
                    <a:gd name="connsiteX8" fmla="*/ 7144 w 123825"/>
                    <a:gd name="connsiteY8" fmla="*/ 66856 h 152400"/>
                    <a:gd name="connsiteX9" fmla="*/ 14249 w 123825"/>
                    <a:gd name="connsiteY9" fmla="*/ 35623 h 152400"/>
                    <a:gd name="connsiteX10" fmla="*/ 34242 w 123825"/>
                    <a:gd name="connsiteY10" fmla="*/ 14526 h 152400"/>
                    <a:gd name="connsiteX11" fmla="*/ 63789 w 123825"/>
                    <a:gd name="connsiteY11" fmla="*/ 7144 h 152400"/>
                    <a:gd name="connsiteX12" fmla="*/ 91640 w 123825"/>
                    <a:gd name="connsiteY12" fmla="*/ 14297 h 152400"/>
                    <a:gd name="connsiteX13" fmla="*/ 110728 w 123825"/>
                    <a:gd name="connsiteY13" fmla="*/ 34642 h 152400"/>
                    <a:gd name="connsiteX14" fmla="*/ 117539 w 123825"/>
                    <a:gd name="connsiteY14" fmla="*/ 64579 h 152400"/>
                    <a:gd name="connsiteX15" fmla="*/ 90830 w 123825"/>
                    <a:gd name="connsiteY15" fmla="*/ 65999 h 152400"/>
                    <a:gd name="connsiteX16" fmla="*/ 83363 w 123825"/>
                    <a:gd name="connsiteY16" fmla="*/ 38929 h 152400"/>
                    <a:gd name="connsiteX17" fmla="*/ 62932 w 123825"/>
                    <a:gd name="connsiteY17" fmla="*/ 28985 h 152400"/>
                    <a:gd name="connsiteX18" fmla="*/ 41796 w 123825"/>
                    <a:gd name="connsiteY18" fmla="*/ 38957 h 152400"/>
                    <a:gd name="connsiteX19" fmla="*/ 33861 w 123825"/>
                    <a:gd name="connsiteY19" fmla="*/ 65513 h 152400"/>
                    <a:gd name="connsiteX20" fmla="*/ 41634 w 123825"/>
                    <a:gd name="connsiteY20" fmla="*/ 91869 h 152400"/>
                    <a:gd name="connsiteX21" fmla="*/ 62294 w 123825"/>
                    <a:gd name="connsiteY21" fmla="*/ 101727 h 152400"/>
                    <a:gd name="connsiteX22" fmla="*/ 83115 w 123825"/>
                    <a:gd name="connsiteY22" fmla="*/ 92183 h 152400"/>
                    <a:gd name="connsiteX23" fmla="*/ 90830 w 123825"/>
                    <a:gd name="connsiteY23" fmla="*/ 65999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3825" h="152400">
                      <a:moveTo>
                        <a:pt x="117539" y="64579"/>
                      </a:moveTo>
                      <a:cubicBezTo>
                        <a:pt x="117539" y="77829"/>
                        <a:pt x="114519" y="89335"/>
                        <a:pt x="108499" y="99070"/>
                      </a:cubicBezTo>
                      <a:cubicBezTo>
                        <a:pt x="102470" y="108814"/>
                        <a:pt x="93993" y="115643"/>
                        <a:pt x="83048" y="119577"/>
                      </a:cubicBezTo>
                      <a:lnTo>
                        <a:pt x="115729" y="149828"/>
                      </a:lnTo>
                      <a:lnTo>
                        <a:pt x="82734" y="149828"/>
                      </a:lnTo>
                      <a:lnTo>
                        <a:pt x="59398" y="123663"/>
                      </a:lnTo>
                      <a:cubicBezTo>
                        <a:pt x="49397" y="123301"/>
                        <a:pt x="40367" y="120653"/>
                        <a:pt x="32328" y="115729"/>
                      </a:cubicBezTo>
                      <a:cubicBezTo>
                        <a:pt x="24289" y="110814"/>
                        <a:pt x="18078" y="104061"/>
                        <a:pt x="13706" y="95498"/>
                      </a:cubicBezTo>
                      <a:cubicBezTo>
                        <a:pt x="9334" y="86935"/>
                        <a:pt x="7144" y="77381"/>
                        <a:pt x="7144" y="66856"/>
                      </a:cubicBezTo>
                      <a:cubicBezTo>
                        <a:pt x="7144" y="55178"/>
                        <a:pt x="9515" y="44767"/>
                        <a:pt x="14249" y="35623"/>
                      </a:cubicBezTo>
                      <a:cubicBezTo>
                        <a:pt x="18993" y="26479"/>
                        <a:pt x="25651" y="19450"/>
                        <a:pt x="34242" y="14526"/>
                      </a:cubicBezTo>
                      <a:cubicBezTo>
                        <a:pt x="42834" y="9611"/>
                        <a:pt x="52673" y="7144"/>
                        <a:pt x="63789" y="7144"/>
                      </a:cubicBezTo>
                      <a:cubicBezTo>
                        <a:pt x="74152" y="7144"/>
                        <a:pt x="83439" y="9525"/>
                        <a:pt x="91640" y="14297"/>
                      </a:cubicBezTo>
                      <a:cubicBezTo>
                        <a:pt x="99832" y="19060"/>
                        <a:pt x="106194" y="25841"/>
                        <a:pt x="110728" y="34642"/>
                      </a:cubicBezTo>
                      <a:cubicBezTo>
                        <a:pt x="115272" y="43444"/>
                        <a:pt x="117539" y="53426"/>
                        <a:pt x="117539" y="64579"/>
                      </a:cubicBezTo>
                      <a:close/>
                      <a:moveTo>
                        <a:pt x="90830" y="65999"/>
                      </a:moveTo>
                      <a:cubicBezTo>
                        <a:pt x="90830" y="54578"/>
                        <a:pt x="88344" y="45558"/>
                        <a:pt x="83363" y="38929"/>
                      </a:cubicBezTo>
                      <a:cubicBezTo>
                        <a:pt x="78381" y="32299"/>
                        <a:pt x="71580" y="28985"/>
                        <a:pt x="62932" y="28985"/>
                      </a:cubicBezTo>
                      <a:cubicBezTo>
                        <a:pt x="54131" y="28985"/>
                        <a:pt x="47092" y="32309"/>
                        <a:pt x="41796" y="38957"/>
                      </a:cubicBezTo>
                      <a:cubicBezTo>
                        <a:pt x="36509" y="45615"/>
                        <a:pt x="33861" y="54464"/>
                        <a:pt x="33861" y="65513"/>
                      </a:cubicBezTo>
                      <a:cubicBezTo>
                        <a:pt x="33861" y="76514"/>
                        <a:pt x="36452" y="85296"/>
                        <a:pt x="41634" y="91869"/>
                      </a:cubicBezTo>
                      <a:cubicBezTo>
                        <a:pt x="46825" y="98441"/>
                        <a:pt x="53702" y="101727"/>
                        <a:pt x="62294" y="101727"/>
                      </a:cubicBezTo>
                      <a:cubicBezTo>
                        <a:pt x="71047" y="101727"/>
                        <a:pt x="77981" y="98546"/>
                        <a:pt x="83115" y="92183"/>
                      </a:cubicBezTo>
                      <a:cubicBezTo>
                        <a:pt x="88259" y="85830"/>
                        <a:pt x="90830" y="77095"/>
                        <a:pt x="90830" y="65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FE2BE70-5BE6-4239-B005-88F9408BE5CC}"/>
                    </a:ext>
                  </a:extLst>
                </p:cNvPr>
                <p:cNvSpPr/>
                <p:nvPr/>
              </p:nvSpPr>
              <p:spPr>
                <a:xfrm>
                  <a:off x="10493065" y="2293481"/>
                  <a:ext cx="54735" cy="88945"/>
                </a:xfrm>
                <a:custGeom>
                  <a:avLst/>
                  <a:gdLst>
                    <a:gd name="connsiteX0" fmla="*/ 74238 w 76200"/>
                    <a:gd name="connsiteY0" fmla="*/ 119805 h 123825"/>
                    <a:gd name="connsiteX1" fmla="*/ 7144 w 76200"/>
                    <a:gd name="connsiteY1" fmla="*/ 119805 h 123825"/>
                    <a:gd name="connsiteX2" fmla="*/ 7144 w 76200"/>
                    <a:gd name="connsiteY2" fmla="*/ 7144 h 123825"/>
                    <a:gd name="connsiteX3" fmla="*/ 32518 w 76200"/>
                    <a:gd name="connsiteY3" fmla="*/ 7144 h 123825"/>
                    <a:gd name="connsiteX4" fmla="*/ 32518 w 76200"/>
                    <a:gd name="connsiteY4" fmla="*/ 99222 h 123825"/>
                    <a:gd name="connsiteX5" fmla="*/ 74238 w 76200"/>
                    <a:gd name="connsiteY5" fmla="*/ 99222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200" h="123825">
                      <a:moveTo>
                        <a:pt x="74238" y="119805"/>
                      </a:moveTo>
                      <a:lnTo>
                        <a:pt x="7144" y="119805"/>
                      </a:lnTo>
                      <a:lnTo>
                        <a:pt x="7144" y="7144"/>
                      </a:lnTo>
                      <a:lnTo>
                        <a:pt x="32518" y="7144"/>
                      </a:lnTo>
                      <a:lnTo>
                        <a:pt x="32518" y="99222"/>
                      </a:lnTo>
                      <a:lnTo>
                        <a:pt x="74238" y="992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3723518-758E-48B4-B2AF-A5B4B6ADDAA2}"/>
                </a:ext>
              </a:extLst>
            </p:cNvPr>
            <p:cNvCxnSpPr>
              <a:cxnSpLocks/>
              <a:stCxn id="126" idx="0"/>
              <a:endCxn id="162" idx="2"/>
            </p:cNvCxnSpPr>
            <p:nvPr/>
          </p:nvCxnSpPr>
          <p:spPr>
            <a:xfrm flipV="1">
              <a:off x="10462561" y="4508752"/>
              <a:ext cx="0" cy="606311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EAAB5835-8D79-4222-8AA3-2C1E18FEB804}"/>
                </a:ext>
              </a:extLst>
            </p:cNvPr>
            <p:cNvCxnSpPr>
              <a:cxnSpLocks/>
              <a:stCxn id="162" idx="1"/>
              <a:endCxn id="143" idx="3"/>
            </p:cNvCxnSpPr>
            <p:nvPr/>
          </p:nvCxnSpPr>
          <p:spPr>
            <a:xfrm flipH="1">
              <a:off x="9271893" y="4241958"/>
              <a:ext cx="923873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47B2DCB-8BDE-4F98-8F9E-D35367A891D5}"/>
                </a:ext>
              </a:extLst>
            </p:cNvPr>
            <p:cNvSpPr/>
            <p:nvPr/>
          </p:nvSpPr>
          <p:spPr bwMode="auto">
            <a:xfrm>
              <a:off x="6503366" y="3900794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43C219C-01AC-4D20-BE6B-A9131A64CC6A}"/>
                </a:ext>
              </a:extLst>
            </p:cNvPr>
            <p:cNvSpPr/>
            <p:nvPr/>
          </p:nvSpPr>
          <p:spPr bwMode="auto">
            <a:xfrm>
              <a:off x="8100224" y="6121990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8B66F3-F305-4BBE-A50E-6BA8F814DDD0}"/>
                </a:ext>
              </a:extLst>
            </p:cNvPr>
            <p:cNvSpPr/>
            <p:nvPr/>
          </p:nvSpPr>
          <p:spPr bwMode="auto">
            <a:xfrm>
              <a:off x="8643049" y="2852142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noProof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742F76B-8DA4-4DB8-B876-0C1D589DC85C}"/>
                </a:ext>
              </a:extLst>
            </p:cNvPr>
            <p:cNvSpPr/>
            <p:nvPr/>
          </p:nvSpPr>
          <p:spPr bwMode="auto">
            <a:xfrm>
              <a:off x="9309801" y="5381681"/>
              <a:ext cx="274320" cy="274320"/>
            </a:xfrm>
            <a:prstGeom prst="ellips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4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22A2C7D8-8A33-4C56-A6DC-531F09EC2C23}"/>
                </a:ext>
              </a:extLst>
            </p:cNvPr>
            <p:cNvCxnSpPr>
              <a:cxnSpLocks/>
              <a:stCxn id="145" idx="0"/>
              <a:endCxn id="192" idx="2"/>
            </p:cNvCxnSpPr>
            <p:nvPr/>
          </p:nvCxnSpPr>
          <p:spPr>
            <a:xfrm flipV="1">
              <a:off x="9005099" y="2703206"/>
              <a:ext cx="2556" cy="106928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3CB53A4-4778-4403-A021-2E00E474F3F1}"/>
                </a:ext>
              </a:extLst>
            </p:cNvPr>
            <p:cNvGrpSpPr/>
            <p:nvPr/>
          </p:nvGrpSpPr>
          <p:grpSpPr>
            <a:xfrm>
              <a:off x="8596175" y="1672114"/>
              <a:ext cx="822960" cy="1031092"/>
              <a:chOff x="7848455" y="1748306"/>
              <a:chExt cx="822960" cy="1031092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67C7C96-6E37-40A9-BF8A-EE04548FD6DA}"/>
                  </a:ext>
                </a:extLst>
              </p:cNvPr>
              <p:cNvGrpSpPr/>
              <p:nvPr/>
            </p:nvGrpSpPr>
            <p:grpSpPr>
              <a:xfrm>
                <a:off x="7848455" y="1748306"/>
                <a:ext cx="822960" cy="1031092"/>
                <a:chOff x="4625721" y="3395902"/>
                <a:chExt cx="822960" cy="1031092"/>
              </a:xfrm>
            </p:grpSpPr>
            <p:sp>
              <p:nvSpPr>
                <p:cNvPr id="191" name="Title 1">
                  <a:extLst>
                    <a:ext uri="{FF2B5EF4-FFF2-40B4-BE49-F238E27FC236}">
                      <a16:creationId xmlns:a16="http://schemas.microsoft.com/office/drawing/2014/main" id="{04724A22-487D-4FC1-8388-0A7EDFF0F6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78411" y="3395902"/>
                  <a:ext cx="717581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marL="0" marR="0" lvl="0" indent="0" algn="ctr" defTabSz="914192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Developer</a:t>
                  </a:r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9B08273C-6B9C-4F50-9429-0D80DCC42A7D}"/>
                    </a:ext>
                  </a:extLst>
                </p:cNvPr>
                <p:cNvSpPr/>
                <p:nvPr/>
              </p:nvSpPr>
              <p:spPr bwMode="auto">
                <a:xfrm>
                  <a:off x="4625721" y="3604034"/>
                  <a:ext cx="822960" cy="822960"/>
                </a:xfrm>
                <a:prstGeom prst="roundRect">
                  <a:avLst>
                    <a:gd name="adj" fmla="val 3125"/>
                  </a:avLst>
                </a:prstGeom>
                <a:noFill/>
                <a:ln w="12700">
                  <a:solidFill>
                    <a:srgbClr val="0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93" name="people_4" title="Icon of a person">
                  <a:extLst>
                    <a:ext uri="{FF2B5EF4-FFF2-40B4-BE49-F238E27FC236}">
                      <a16:creationId xmlns:a16="http://schemas.microsoft.com/office/drawing/2014/main" id="{8DFF9340-8F0F-4B0E-AAA6-B6F16D886DC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796431" y="3746338"/>
                  <a:ext cx="481540" cy="538353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103EFC7-D1F9-48C9-BCE6-AC893377837D}"/>
                  </a:ext>
                </a:extLst>
              </p:cNvPr>
              <p:cNvSpPr txBox="1"/>
              <p:nvPr/>
            </p:nvSpPr>
            <p:spPr>
              <a:xfrm>
                <a:off x="7962845" y="2028955"/>
                <a:ext cx="638077" cy="440890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50" b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&lt;\&gt;</a:t>
                </a:r>
              </a:p>
            </p:txBody>
          </p:sp>
        </p:grp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9B0F6BA2-7FF6-45D8-B029-39661AFE3DF6}"/>
                </a:ext>
              </a:extLst>
            </p:cNvPr>
            <p:cNvCxnSpPr>
              <a:cxnSpLocks/>
              <a:stCxn id="132" idx="1"/>
              <a:endCxn id="117" idx="3"/>
            </p:cNvCxnSpPr>
            <p:nvPr/>
          </p:nvCxnSpPr>
          <p:spPr>
            <a:xfrm flipH="1">
              <a:off x="6347168" y="4241958"/>
              <a:ext cx="855706" cy="2164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5" grpId="0"/>
      <p:bldP spid="179" grpId="0"/>
      <p:bldP spid="1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9778E-2B02-EC46-8FEC-4BE04C97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KEDA + Azure AD Pod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8C7F-3D4F-4744-B432-41ECB60FEE6C}"/>
              </a:ext>
            </a:extLst>
          </p:cNvPr>
          <p:cNvSpPr txBox="1"/>
          <p:nvPr/>
        </p:nvSpPr>
        <p:spPr>
          <a:xfrm>
            <a:off x="7400801" y="6560560"/>
            <a:ext cx="5035674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https://github.com/kedacore/sample-dotnet-worker-servicebus-queue/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 descr="Scenario">
            <a:extLst>
              <a:ext uri="{FF2B5EF4-FFF2-40B4-BE49-F238E27FC236}">
                <a16:creationId xmlns:a16="http://schemas.microsoft.com/office/drawing/2014/main" id="{D7C0910B-D4E8-FD43-8829-ED1EE3A3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26" y="1511300"/>
            <a:ext cx="838332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311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F2C6-0D32-DF4B-98DE-2A3099BC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KEDA if you are using Azure Functions?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BE96B-D8A2-804B-945F-68757B628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853742"/>
            <a:ext cx="11533187" cy="295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functions on-premises (potentially in something like an ‘intelligent edge’ architecture)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functions alongside other Kubernetes apps (maybe in a restricted network, app mesh, custom environment,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functions outside of Azure (no vendor lock-in)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 need for more control (GPU enabled compute clusters, policies, etc.)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5D184-3426-F748-9E2C-E6A7C00156AD}"/>
              </a:ext>
            </a:extLst>
          </p:cNvPr>
          <p:cNvSpPr txBox="1"/>
          <p:nvPr/>
        </p:nvSpPr>
        <p:spPr>
          <a:xfrm>
            <a:off x="9790879" y="6560560"/>
            <a:ext cx="264559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https://keda.sh/docs/2.0/faq/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90687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D6F373-0D93-4428-A779-CBE0D1F6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25" y="2206862"/>
            <a:ext cx="1506289" cy="1170571"/>
          </a:xfrm>
          <a:prstGeom prst="rect">
            <a:avLst/>
          </a:prstGeom>
        </p:spPr>
      </p:pic>
      <p:pic>
        <p:nvPicPr>
          <p:cNvPr id="6" name="Picture 9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B1F12275-859A-483E-9C73-CB964A9C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4" t="26178" r="22460" b="27964"/>
          <a:stretch/>
        </p:blipFill>
        <p:spPr>
          <a:xfrm>
            <a:off x="1686615" y="2173968"/>
            <a:ext cx="1281240" cy="122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02E1F-C5C7-4623-B3EF-52A8E5C6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88713-D5B4-49F9-8E2D-05D2ACCFF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71B693-FE18-4E4C-8906-6F10C54DE3A1}"/>
              </a:ext>
            </a:extLst>
          </p:cNvPr>
          <p:cNvGrpSpPr/>
          <p:nvPr/>
        </p:nvGrpSpPr>
        <p:grpSpPr>
          <a:xfrm>
            <a:off x="7168323" y="2152304"/>
            <a:ext cx="3762064" cy="2956597"/>
            <a:chOff x="7168323" y="2152304"/>
            <a:chExt cx="3762064" cy="295659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1A04F66-4C08-4616-B07A-AF85B89AA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23" y="2183860"/>
              <a:ext cx="1265691" cy="119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9BBE850-E167-4C78-891E-B20B7A40A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3155" y="3610579"/>
              <a:ext cx="98746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C96FC1-1263-4971-A7F7-6F8EB88C788F}"/>
                </a:ext>
              </a:extLst>
            </p:cNvPr>
            <p:cNvSpPr txBox="1"/>
            <p:nvPr/>
          </p:nvSpPr>
          <p:spPr>
            <a:xfrm>
              <a:off x="9083390" y="4521053"/>
              <a:ext cx="1846997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@dave_strebel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​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ACC521-4010-4A87-9A61-427A9BB61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521" y="3610579"/>
              <a:ext cx="1150753" cy="1498322"/>
            </a:xfrm>
            <a:prstGeom prst="rect">
              <a:avLst/>
            </a:prstGeom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24C792ED-0AF0-4E89-BDAE-72B64ADB2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7540" y="2152304"/>
              <a:ext cx="1458699" cy="1260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C1ACF-77EB-40F3-88EA-619C519150FA}"/>
              </a:ext>
            </a:extLst>
          </p:cNvPr>
          <p:cNvGrpSpPr/>
          <p:nvPr/>
        </p:nvGrpSpPr>
        <p:grpSpPr>
          <a:xfrm>
            <a:off x="3599408" y="3610566"/>
            <a:ext cx="1846997" cy="1455239"/>
            <a:chOff x="9083390" y="3610579"/>
            <a:chExt cx="1846997" cy="145523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891A5639-750B-471E-9005-344F9D1E2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3155" y="3610579"/>
              <a:ext cx="98746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6CB196-12DC-4C59-9059-41CE13802A92}"/>
                </a:ext>
              </a:extLst>
            </p:cNvPr>
            <p:cNvSpPr txBox="1"/>
            <p:nvPr/>
          </p:nvSpPr>
          <p:spPr>
            <a:xfrm>
              <a:off x="9083390" y="4521053"/>
              <a:ext cx="1846997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@</a:t>
              </a:r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kendallroden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​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/>
                <a:cs typeface="Calibri"/>
              </a:endParaRPr>
            </a:p>
          </p:txBody>
        </p:sp>
      </p:grpSp>
      <p:pic>
        <p:nvPicPr>
          <p:cNvPr id="11" name="Picture 1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766DCFF-1798-459B-942D-E91AFE071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196" y="3619208"/>
            <a:ext cx="1262358" cy="12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6383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3">
            <a:extLst>
              <a:ext uri="{FF2B5EF4-FFF2-40B4-BE49-F238E27FC236}">
                <a16:creationId xmlns:a16="http://schemas.microsoft.com/office/drawing/2014/main" id="{DCAACC54-65DB-4AA7-8A00-F4D018D3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105539" cy="820738"/>
          </a:xfrm>
        </p:spPr>
        <p:txBody>
          <a:bodyPr/>
          <a:lstStyle/>
          <a:p>
            <a:r>
              <a:rPr lang="en-US" dirty="0"/>
              <a:t>Let’s review! </a:t>
            </a:r>
            <a:br>
              <a:rPr lang="en-US" dirty="0"/>
            </a:br>
            <a:r>
              <a:rPr lang="en-US" dirty="0"/>
              <a:t>Kubernetes-based event-driven auto-scaling (KEDA)</a:t>
            </a:r>
          </a:p>
        </p:txBody>
      </p:sp>
      <p:sp>
        <p:nvSpPr>
          <p:cNvPr id="72" name="Title 16">
            <a:extLst>
              <a:ext uri="{FF2B5EF4-FFF2-40B4-BE49-F238E27FC236}">
                <a16:creationId xmlns:a16="http://schemas.microsoft.com/office/drawing/2014/main" id="{A588BBAC-6994-45DD-B39B-92A188FDCF4B}"/>
              </a:ext>
            </a:extLst>
          </p:cNvPr>
          <p:cNvSpPr txBox="1">
            <a:spLocks/>
          </p:cNvSpPr>
          <p:nvPr/>
        </p:nvSpPr>
        <p:spPr>
          <a:xfrm>
            <a:off x="465138" y="2006209"/>
            <a:ext cx="4347246" cy="32778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Aft>
                <a:spcPts val="1800"/>
              </a:spcAft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Open-source component jointly built by Microsoft and RedHat</a:t>
            </a:r>
          </a:p>
          <a:p>
            <a:pPr marL="274320" lvl="0" indent="-27432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Event-driven container creation &amp; scaling</a:t>
            </a:r>
            <a:b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Allows containers to “scale to zero” until an event comes in</a:t>
            </a:r>
          </a:p>
          <a:p>
            <a:pPr marL="274320" lvl="0" indent="-27432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​</a:t>
            </a:r>
            <a:r>
              <a:rPr lang="en-US" sz="1400" b="0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Native triggers support</a:t>
            </a:r>
            <a:br>
              <a:rPr lang="en-US" sz="1400" b="0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Containers can consume events directly from the event source, instead of routing events through HTTP</a:t>
            </a:r>
          </a:p>
          <a:p>
            <a:pPr marL="274320" lvl="0" indent="-27432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​</a:t>
            </a:r>
            <a:r>
              <a:rPr lang="en-US" sz="1400" b="0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Can be used in any Kubernetes service</a:t>
            </a:r>
            <a:b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  <a:cs typeface="Segoe UI Semibold" panose="020B0702040204020203" pitchFamily="34" charset="0"/>
              </a:rPr>
              <a:t>This includes </a:t>
            </a:r>
            <a:r>
              <a:rPr lang="en-US" sz="1400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in the cloud (e.g., AKS, EKS, GKE, etc.) or on-premises with OpenShift</a:t>
            </a:r>
          </a:p>
        </p:txBody>
      </p:sp>
      <p:grpSp>
        <p:nvGrpSpPr>
          <p:cNvPr id="2" name="Group 1" descr="Conceptual diagram of KEDA">
            <a:extLst>
              <a:ext uri="{FF2B5EF4-FFF2-40B4-BE49-F238E27FC236}">
                <a16:creationId xmlns:a16="http://schemas.microsoft.com/office/drawing/2014/main" id="{9D134D63-E2B3-4766-82A4-63599CBB7F7A}"/>
              </a:ext>
            </a:extLst>
          </p:cNvPr>
          <p:cNvGrpSpPr/>
          <p:nvPr/>
        </p:nvGrpSpPr>
        <p:grpSpPr>
          <a:xfrm>
            <a:off x="5444938" y="2061031"/>
            <a:ext cx="6002544" cy="3632198"/>
            <a:chOff x="5444938" y="2061031"/>
            <a:chExt cx="6002544" cy="363219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22EBF8D-4330-439B-9AB4-0551D469C302}"/>
                </a:ext>
              </a:extLst>
            </p:cNvPr>
            <p:cNvSpPr/>
            <p:nvPr/>
          </p:nvSpPr>
          <p:spPr bwMode="auto">
            <a:xfrm>
              <a:off x="7243145" y="2360317"/>
              <a:ext cx="4204337" cy="3332912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2818BA0D-C402-4BB0-93FB-BBAC73C0B354}"/>
                </a:ext>
              </a:extLst>
            </p:cNvPr>
            <p:cNvSpPr txBox="1">
              <a:spLocks/>
            </p:cNvSpPr>
            <p:nvPr/>
          </p:nvSpPr>
          <p:spPr>
            <a:xfrm>
              <a:off x="8493257" y="2061031"/>
              <a:ext cx="1704111" cy="215444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563">
                <a:lnSpc>
                  <a:spcPct val="100000"/>
                </a:lnSpc>
                <a:defRPr/>
              </a:pPr>
              <a:r>
                <a:rPr lang="en-US" sz="14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Kubernetes cluster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C9AA5E9-D3D8-4F6C-8BB9-A177D85EA4E9}"/>
                </a:ext>
              </a:extLst>
            </p:cNvPr>
            <p:cNvGrpSpPr/>
            <p:nvPr/>
          </p:nvGrpSpPr>
          <p:grpSpPr>
            <a:xfrm>
              <a:off x="5841982" y="3569684"/>
              <a:ext cx="577564" cy="577564"/>
              <a:chOff x="5759976" y="2830661"/>
              <a:chExt cx="822960" cy="82296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94D023-4C77-4E60-A287-1D94AE8DDCFE}"/>
                  </a:ext>
                </a:extLst>
              </p:cNvPr>
              <p:cNvSpPr/>
              <p:nvPr/>
            </p:nvSpPr>
            <p:spPr bwMode="auto">
              <a:xfrm>
                <a:off x="5759976" y="2830661"/>
                <a:ext cx="822960" cy="822960"/>
              </a:xfrm>
              <a:prstGeom prst="ellipse">
                <a:avLst/>
              </a:prstGeom>
              <a:solidFill>
                <a:srgbClr val="FCFDFE">
                  <a:alpha val="1000"/>
                </a:srgbClr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0" name="LightningBolt_E945" title="Icon of a lightning bolt">
                <a:extLst>
                  <a:ext uri="{FF2B5EF4-FFF2-40B4-BE49-F238E27FC236}">
                    <a16:creationId xmlns:a16="http://schemas.microsoft.com/office/drawing/2014/main" id="{44F76E7A-8EC8-40A7-9108-852A64482A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91609" y="2991170"/>
                <a:ext cx="359694" cy="501942"/>
              </a:xfrm>
              <a:custGeom>
                <a:avLst/>
                <a:gdLst>
                  <a:gd name="T0" fmla="*/ 481 w 2961"/>
                  <a:gd name="T1" fmla="*/ 4132 h 4132"/>
                  <a:gd name="T2" fmla="*/ 2961 w 2961"/>
                  <a:gd name="T3" fmla="*/ 1653 h 4132"/>
                  <a:gd name="T4" fmla="*/ 1652 w 2961"/>
                  <a:gd name="T5" fmla="*/ 1653 h 4132"/>
                  <a:gd name="T6" fmla="*/ 2479 w 2961"/>
                  <a:gd name="T7" fmla="*/ 0 h 4132"/>
                  <a:gd name="T8" fmla="*/ 1239 w 2961"/>
                  <a:gd name="T9" fmla="*/ 0 h 4132"/>
                  <a:gd name="T10" fmla="*/ 0 w 2961"/>
                  <a:gd name="T11" fmla="*/ 2479 h 4132"/>
                  <a:gd name="T12" fmla="*/ 964 w 2961"/>
                  <a:gd name="T13" fmla="*/ 2479 h 4132"/>
                  <a:gd name="T14" fmla="*/ 137 w 2961"/>
                  <a:gd name="T15" fmla="*/ 4132 h 4132"/>
                  <a:gd name="T16" fmla="*/ 481 w 2961"/>
                  <a:gd name="T17" fmla="*/ 4132 h 4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61" h="4132">
                    <a:moveTo>
                      <a:pt x="481" y="4132"/>
                    </a:moveTo>
                    <a:lnTo>
                      <a:pt x="2961" y="1653"/>
                    </a:lnTo>
                    <a:lnTo>
                      <a:pt x="1652" y="1653"/>
                    </a:lnTo>
                    <a:lnTo>
                      <a:pt x="2479" y="0"/>
                    </a:lnTo>
                    <a:lnTo>
                      <a:pt x="1239" y="0"/>
                    </a:lnTo>
                    <a:lnTo>
                      <a:pt x="0" y="2479"/>
                    </a:lnTo>
                    <a:lnTo>
                      <a:pt x="964" y="2479"/>
                    </a:lnTo>
                    <a:lnTo>
                      <a:pt x="137" y="4132"/>
                    </a:lnTo>
                    <a:lnTo>
                      <a:pt x="481" y="4132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9CB3936F-B86F-42B2-805A-E94E60F5BC69}"/>
                </a:ext>
              </a:extLst>
            </p:cNvPr>
            <p:cNvSpPr txBox="1">
              <a:spLocks/>
            </p:cNvSpPr>
            <p:nvPr/>
          </p:nvSpPr>
          <p:spPr>
            <a:xfrm>
              <a:off x="5444938" y="3117289"/>
              <a:ext cx="1371652" cy="3693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563">
                <a:lnSpc>
                  <a:spcPct val="100000"/>
                </a:lnSpc>
                <a:defRPr/>
              </a:pPr>
              <a:r>
                <a:rPr lang="en-US" sz="12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External </a:t>
              </a:r>
              <a:br>
                <a:rPr lang="en-US" sz="12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2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trigger source</a:t>
              </a:r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F48079D5-328C-49DC-B191-DC3727E1B30F}"/>
                </a:ext>
              </a:extLst>
            </p:cNvPr>
            <p:cNvSpPr txBox="1">
              <a:spLocks/>
            </p:cNvSpPr>
            <p:nvPr/>
          </p:nvSpPr>
          <p:spPr>
            <a:xfrm>
              <a:off x="7843036" y="5202348"/>
              <a:ext cx="1063266" cy="28813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563">
                <a:lnSpc>
                  <a:spcPct val="100000"/>
                </a:lnSpc>
                <a:defRPr/>
              </a:pPr>
              <a:r>
                <a:rPr lang="en-US" sz="1836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KEDA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52001D9-D1F9-4C18-B7BC-BEBA0E2AB39A}"/>
                </a:ext>
              </a:extLst>
            </p:cNvPr>
            <p:cNvSpPr/>
            <p:nvPr/>
          </p:nvSpPr>
          <p:spPr bwMode="auto">
            <a:xfrm>
              <a:off x="9576913" y="3034829"/>
              <a:ext cx="1624161" cy="1647275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BA3E7B-D91C-4DE1-83B7-DD71E8D9C050}"/>
                </a:ext>
              </a:extLst>
            </p:cNvPr>
            <p:cNvGrpSpPr/>
            <p:nvPr/>
          </p:nvGrpSpPr>
          <p:grpSpPr>
            <a:xfrm>
              <a:off x="9740051" y="3177263"/>
              <a:ext cx="1297884" cy="284721"/>
              <a:chOff x="10279438" y="3177263"/>
              <a:chExt cx="1297884" cy="28472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1145D52-3135-4C19-8A0A-E987D0078386}"/>
                  </a:ext>
                </a:extLst>
              </p:cNvPr>
              <p:cNvSpPr/>
              <p:nvPr/>
            </p:nvSpPr>
            <p:spPr>
              <a:xfrm>
                <a:off x="10279438" y="3177271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5CBC8FD-9997-414B-A910-C5DC0AA14AA1}"/>
                  </a:ext>
                </a:extLst>
              </p:cNvPr>
              <p:cNvSpPr/>
              <p:nvPr/>
            </p:nvSpPr>
            <p:spPr>
              <a:xfrm>
                <a:off x="10625468" y="3177269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BA72172-E0DA-4E26-90C5-CBD24C5A5322}"/>
                  </a:ext>
                </a:extLst>
              </p:cNvPr>
              <p:cNvSpPr/>
              <p:nvPr/>
            </p:nvSpPr>
            <p:spPr>
              <a:xfrm>
                <a:off x="10971498" y="3177263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1F28CE8-6BDD-4CFE-A773-133C04FECAA2}"/>
                  </a:ext>
                </a:extLst>
              </p:cNvPr>
              <p:cNvSpPr/>
              <p:nvPr/>
            </p:nvSpPr>
            <p:spPr>
              <a:xfrm>
                <a:off x="11317527" y="3177263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53626A93-34FC-4451-9585-1BF776242133}"/>
                </a:ext>
              </a:extLst>
            </p:cNvPr>
            <p:cNvSpPr txBox="1">
              <a:spLocks/>
            </p:cNvSpPr>
            <p:nvPr/>
          </p:nvSpPr>
          <p:spPr>
            <a:xfrm>
              <a:off x="9809808" y="2766221"/>
              <a:ext cx="1158370" cy="18466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563">
                <a:lnSpc>
                  <a:spcPct val="100000"/>
                </a:lnSpc>
                <a:defRPr/>
              </a:pPr>
              <a:r>
                <a:rPr lang="en-US" sz="12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AKS cluster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7031437-187C-4CC6-8131-2D433295B532}"/>
                </a:ext>
              </a:extLst>
            </p:cNvPr>
            <p:cNvGrpSpPr/>
            <p:nvPr/>
          </p:nvGrpSpPr>
          <p:grpSpPr>
            <a:xfrm>
              <a:off x="7489552" y="2606609"/>
              <a:ext cx="1770235" cy="2503715"/>
              <a:chOff x="8028939" y="2606609"/>
              <a:chExt cx="1770235" cy="2503715"/>
            </a:xfrm>
          </p:grpSpPr>
          <p:sp>
            <p:nvSpPr>
              <p:cNvPr id="71" name="Rectangle: Rounded Corners 118">
                <a:extLst>
                  <a:ext uri="{FF2B5EF4-FFF2-40B4-BE49-F238E27FC236}">
                    <a16:creationId xmlns:a16="http://schemas.microsoft.com/office/drawing/2014/main" id="{4F162CF3-3DF7-4544-9A36-1AAF72CCBD67}"/>
                  </a:ext>
                </a:extLst>
              </p:cNvPr>
              <p:cNvSpPr/>
              <p:nvPr/>
            </p:nvSpPr>
            <p:spPr bwMode="auto">
              <a:xfrm rot="16200000">
                <a:off x="7662199" y="2973349"/>
                <a:ext cx="2503715" cy="1770235"/>
              </a:xfrm>
              <a:prstGeom prst="roundRect">
                <a:avLst>
                  <a:gd name="adj" fmla="val 3125"/>
                </a:avLst>
              </a:prstGeom>
              <a:solidFill>
                <a:srgbClr val="FCFDFE"/>
              </a:solidFill>
              <a:ln w="28575">
                <a:solidFill>
                  <a:srgbClr val="0F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3C3C41"/>
                  </a:soli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B03C5F7-C621-4913-9887-6331F288D569}"/>
                  </a:ext>
                </a:extLst>
              </p:cNvPr>
              <p:cNvGrpSpPr/>
              <p:nvPr/>
            </p:nvGrpSpPr>
            <p:grpSpPr>
              <a:xfrm>
                <a:off x="8203375" y="2766783"/>
                <a:ext cx="1421363" cy="653908"/>
                <a:chOff x="8237632" y="2743151"/>
                <a:chExt cx="1421363" cy="653908"/>
              </a:xfrm>
            </p:grpSpPr>
            <p:sp>
              <p:nvSpPr>
                <p:cNvPr id="83" name="Rectangle: Rounded Corners 118">
                  <a:extLst>
                    <a:ext uri="{FF2B5EF4-FFF2-40B4-BE49-F238E27FC236}">
                      <a16:creationId xmlns:a16="http://schemas.microsoft.com/office/drawing/2014/main" id="{D83418E8-4FED-410D-9AFE-9E4C4EE5CBB1}"/>
                    </a:ext>
                  </a:extLst>
                </p:cNvPr>
                <p:cNvSpPr/>
                <p:nvPr/>
              </p:nvSpPr>
              <p:spPr bwMode="auto">
                <a:xfrm>
                  <a:off x="8237632" y="2837497"/>
                  <a:ext cx="1421363" cy="559562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FCFDFE"/>
                </a:solidFill>
                <a:ln w="12700">
                  <a:solidFill>
                    <a:srgbClr val="0F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99">
                    <a:solidFill>
                      <a:srgbClr val="3C3C41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4" name="Title 1">
                  <a:extLst>
                    <a:ext uri="{FF2B5EF4-FFF2-40B4-BE49-F238E27FC236}">
                      <a16:creationId xmlns:a16="http://schemas.microsoft.com/office/drawing/2014/main" id="{A062C01D-B101-42AE-A1C3-07C0E84BB9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59080" y="2743151"/>
                  <a:ext cx="578466" cy="184666"/>
                </a:xfrm>
                <a:prstGeom prst="rect">
                  <a:avLst/>
                </a:prstGeom>
                <a:solidFill>
                  <a:srgbClr val="FCFDFE"/>
                </a:solidFill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algn="ctr" defTabSz="932563">
                    <a:lnSpc>
                      <a:spcPct val="100000"/>
                    </a:lnSpc>
                    <a:defRPr/>
                  </a:pPr>
                  <a:r>
                    <a:rPr lang="en-US" sz="1200" spc="0">
                      <a:solidFill>
                        <a:srgbClr val="00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Scaler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0D98591-3AB2-4CE5-B076-B6BA60CDC3CE}"/>
                  </a:ext>
                </a:extLst>
              </p:cNvPr>
              <p:cNvGrpSpPr/>
              <p:nvPr/>
            </p:nvGrpSpPr>
            <p:grpSpPr>
              <a:xfrm>
                <a:off x="8203375" y="3532860"/>
                <a:ext cx="1421363" cy="653009"/>
                <a:chOff x="8237632" y="3508780"/>
                <a:chExt cx="1421363" cy="653009"/>
              </a:xfrm>
            </p:grpSpPr>
            <p:sp>
              <p:nvSpPr>
                <p:cNvPr id="81" name="Rectangle: Rounded Corners 118">
                  <a:extLst>
                    <a:ext uri="{FF2B5EF4-FFF2-40B4-BE49-F238E27FC236}">
                      <a16:creationId xmlns:a16="http://schemas.microsoft.com/office/drawing/2014/main" id="{EAF8B741-C20D-4161-B86A-5938C1FF31F3}"/>
                    </a:ext>
                  </a:extLst>
                </p:cNvPr>
                <p:cNvSpPr/>
                <p:nvPr/>
              </p:nvSpPr>
              <p:spPr bwMode="auto">
                <a:xfrm>
                  <a:off x="8237632" y="3602227"/>
                  <a:ext cx="1421363" cy="559562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FCFDFE"/>
                </a:solidFill>
                <a:ln w="12700">
                  <a:solidFill>
                    <a:srgbClr val="0F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99">
                    <a:solidFill>
                      <a:srgbClr val="3C3C41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2" name="Title 1">
                  <a:extLst>
                    <a:ext uri="{FF2B5EF4-FFF2-40B4-BE49-F238E27FC236}">
                      <a16:creationId xmlns:a16="http://schemas.microsoft.com/office/drawing/2014/main" id="{BE5F916A-59F0-48CC-94E7-83C59A17E8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46594" y="3508780"/>
                  <a:ext cx="803438" cy="184666"/>
                </a:xfrm>
                <a:prstGeom prst="rect">
                  <a:avLst/>
                </a:prstGeom>
                <a:solidFill>
                  <a:srgbClr val="FCFDFE"/>
                </a:solidFill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algn="ctr" defTabSz="932563">
                    <a:lnSpc>
                      <a:spcPct val="100000"/>
                    </a:lnSpc>
                    <a:defRPr/>
                  </a:pPr>
                  <a:r>
                    <a:rPr lang="en-US" sz="1200" spc="0">
                      <a:solidFill>
                        <a:srgbClr val="00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3FD494E-CA9F-4904-8720-9DACA7A180E6}"/>
                  </a:ext>
                </a:extLst>
              </p:cNvPr>
              <p:cNvGrpSpPr/>
              <p:nvPr/>
            </p:nvGrpSpPr>
            <p:grpSpPr>
              <a:xfrm>
                <a:off x="8203375" y="4298037"/>
                <a:ext cx="1421363" cy="652113"/>
                <a:chOff x="8237632" y="4274405"/>
                <a:chExt cx="1421363" cy="652113"/>
              </a:xfrm>
            </p:grpSpPr>
            <p:sp>
              <p:nvSpPr>
                <p:cNvPr id="79" name="Rectangle: Rounded Corners 118">
                  <a:extLst>
                    <a:ext uri="{FF2B5EF4-FFF2-40B4-BE49-F238E27FC236}">
                      <a16:creationId xmlns:a16="http://schemas.microsoft.com/office/drawing/2014/main" id="{D9249BE2-2265-4EE9-93EE-2D46CD05FACB}"/>
                    </a:ext>
                  </a:extLst>
                </p:cNvPr>
                <p:cNvSpPr/>
                <p:nvPr/>
              </p:nvSpPr>
              <p:spPr bwMode="auto">
                <a:xfrm>
                  <a:off x="8237632" y="4366956"/>
                  <a:ext cx="1421363" cy="559562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FCFDFE"/>
                </a:solidFill>
                <a:ln w="12700">
                  <a:solidFill>
                    <a:srgbClr val="0F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199">
                    <a:solidFill>
                      <a:srgbClr val="3C3C41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0" name="Title 1">
                  <a:extLst>
                    <a:ext uri="{FF2B5EF4-FFF2-40B4-BE49-F238E27FC236}">
                      <a16:creationId xmlns:a16="http://schemas.microsoft.com/office/drawing/2014/main" id="{806B9AFA-2805-40CF-8946-3A326DE787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19809" y="4274405"/>
                  <a:ext cx="1257009" cy="184666"/>
                </a:xfrm>
                <a:prstGeom prst="rect">
                  <a:avLst/>
                </a:prstGeom>
                <a:solidFill>
                  <a:srgbClr val="FCFDFE"/>
                </a:solidFill>
              </p:spPr>
              <p:txBody>
                <a:bodyPr vert="horz" wrap="square" lIns="0" tIns="0" rIns="0" bIns="0" rtlCol="0" anchor="b">
                  <a:sp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>
                      <a:ln w="3175">
                        <a:noFill/>
                      </a:ln>
                      <a:gradFill>
                        <a:gsLst>
                          <a:gs pos="2655">
                            <a:schemeClr val="tx1"/>
                          </a:gs>
                          <a:gs pos="31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algn="ctr" defTabSz="932563">
                    <a:lnSpc>
                      <a:spcPct val="100000"/>
                    </a:lnSpc>
                    <a:defRPr/>
                  </a:pPr>
                  <a:r>
                    <a:rPr lang="en-US" sz="1200" spc="0">
                      <a:solidFill>
                        <a:srgbClr val="00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Metrics adapter</a:t>
                  </a:r>
                </a:p>
              </p:txBody>
            </p:sp>
          </p:grpSp>
          <p:sp>
            <p:nvSpPr>
              <p:cNvPr id="76" name="MiniExpand_E93A" title="Icon of a rectangle on the lower-left inside a larger rectangle with an arrow pointed to the upper-right corner">
                <a:extLst>
                  <a:ext uri="{FF2B5EF4-FFF2-40B4-BE49-F238E27FC236}">
                    <a16:creationId xmlns:a16="http://schemas.microsoft.com/office/drawing/2014/main" id="{66D3A5B2-07C9-455F-9482-5A64C9C9EDC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59401" y="3052220"/>
                <a:ext cx="309311" cy="261824"/>
              </a:xfrm>
              <a:custGeom>
                <a:avLst/>
                <a:gdLst>
                  <a:gd name="T0" fmla="*/ 3493 w 4781"/>
                  <a:gd name="T1" fmla="*/ 0 h 4047"/>
                  <a:gd name="T2" fmla="*/ 4781 w 4781"/>
                  <a:gd name="T3" fmla="*/ 0 h 4047"/>
                  <a:gd name="T4" fmla="*/ 4781 w 4781"/>
                  <a:gd name="T5" fmla="*/ 1288 h 4047"/>
                  <a:gd name="T6" fmla="*/ 4781 w 4781"/>
                  <a:gd name="T7" fmla="*/ 0 h 4047"/>
                  <a:gd name="T8" fmla="*/ 2889 w 4781"/>
                  <a:gd name="T9" fmla="*/ 1894 h 4047"/>
                  <a:gd name="T10" fmla="*/ 3126 w 4781"/>
                  <a:gd name="T11" fmla="*/ 0 h 4047"/>
                  <a:gd name="T12" fmla="*/ 0 w 4781"/>
                  <a:gd name="T13" fmla="*/ 0 h 4047"/>
                  <a:gd name="T14" fmla="*/ 0 w 4781"/>
                  <a:gd name="T15" fmla="*/ 4047 h 4047"/>
                  <a:gd name="T16" fmla="*/ 4781 w 4781"/>
                  <a:gd name="T17" fmla="*/ 4047 h 4047"/>
                  <a:gd name="T18" fmla="*/ 4781 w 4781"/>
                  <a:gd name="T19" fmla="*/ 1656 h 4047"/>
                  <a:gd name="T20" fmla="*/ 2207 w 4781"/>
                  <a:gd name="T21" fmla="*/ 4047 h 4047"/>
                  <a:gd name="T22" fmla="*/ 2207 w 4781"/>
                  <a:gd name="T23" fmla="*/ 2575 h 4047"/>
                  <a:gd name="T24" fmla="*/ 0 w 4781"/>
                  <a:gd name="T25" fmla="*/ 2575 h 4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81" h="4047">
                    <a:moveTo>
                      <a:pt x="3493" y="0"/>
                    </a:moveTo>
                    <a:lnTo>
                      <a:pt x="4781" y="0"/>
                    </a:lnTo>
                    <a:lnTo>
                      <a:pt x="4781" y="1288"/>
                    </a:lnTo>
                    <a:moveTo>
                      <a:pt x="4781" y="0"/>
                    </a:moveTo>
                    <a:lnTo>
                      <a:pt x="2889" y="1894"/>
                    </a:lnTo>
                    <a:moveTo>
                      <a:pt x="3126" y="0"/>
                    </a:moveTo>
                    <a:lnTo>
                      <a:pt x="0" y="0"/>
                    </a:lnTo>
                    <a:lnTo>
                      <a:pt x="0" y="4047"/>
                    </a:lnTo>
                    <a:lnTo>
                      <a:pt x="4781" y="4047"/>
                    </a:lnTo>
                    <a:lnTo>
                      <a:pt x="4781" y="1656"/>
                    </a:lnTo>
                    <a:moveTo>
                      <a:pt x="2207" y="4047"/>
                    </a:moveTo>
                    <a:lnTo>
                      <a:pt x="2207" y="2575"/>
                    </a:lnTo>
                    <a:lnTo>
                      <a:pt x="0" y="2575"/>
                    </a:lnTo>
                  </a:path>
                </a:pathLst>
              </a:custGeom>
              <a:noFill/>
              <a:ln w="12700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77" name="remote" title="Icon of a remote control">
                <a:extLst>
                  <a:ext uri="{FF2B5EF4-FFF2-40B4-BE49-F238E27FC236}">
                    <a16:creationId xmlns:a16="http://schemas.microsoft.com/office/drawing/2014/main" id="{288F9FC4-2549-4206-A86F-E14E70B3ABC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45026" y="3781905"/>
                <a:ext cx="138060" cy="330423"/>
              </a:xfrm>
              <a:custGeom>
                <a:avLst/>
                <a:gdLst>
                  <a:gd name="T0" fmla="*/ 87 w 107"/>
                  <a:gd name="T1" fmla="*/ 188 h 261"/>
                  <a:gd name="T2" fmla="*/ 71 w 107"/>
                  <a:gd name="T3" fmla="*/ 261 h 261"/>
                  <a:gd name="T4" fmla="*/ 19 w 107"/>
                  <a:gd name="T5" fmla="*/ 245 h 261"/>
                  <a:gd name="T6" fmla="*/ 0 w 107"/>
                  <a:gd name="T7" fmla="*/ 110 h 261"/>
                  <a:gd name="T8" fmla="*/ 18 w 107"/>
                  <a:gd name="T9" fmla="*/ 0 h 261"/>
                  <a:gd name="T10" fmla="*/ 107 w 107"/>
                  <a:gd name="T11" fmla="*/ 18 h 261"/>
                  <a:gd name="T12" fmla="*/ 54 w 107"/>
                  <a:gd name="T13" fmla="*/ 35 h 261"/>
                  <a:gd name="T14" fmla="*/ 52 w 107"/>
                  <a:gd name="T15" fmla="*/ 36 h 261"/>
                  <a:gd name="T16" fmla="*/ 54 w 107"/>
                  <a:gd name="T17" fmla="*/ 35 h 261"/>
                  <a:gd name="T18" fmla="*/ 70 w 107"/>
                  <a:gd name="T19" fmla="*/ 52 h 261"/>
                  <a:gd name="T20" fmla="*/ 72 w 107"/>
                  <a:gd name="T21" fmla="*/ 54 h 261"/>
                  <a:gd name="T22" fmla="*/ 37 w 107"/>
                  <a:gd name="T23" fmla="*/ 52 h 261"/>
                  <a:gd name="T24" fmla="*/ 35 w 107"/>
                  <a:gd name="T25" fmla="*/ 54 h 261"/>
                  <a:gd name="T26" fmla="*/ 37 w 107"/>
                  <a:gd name="T27" fmla="*/ 52 h 261"/>
                  <a:gd name="T28" fmla="*/ 70 w 107"/>
                  <a:gd name="T29" fmla="*/ 86 h 261"/>
                  <a:gd name="T30" fmla="*/ 72 w 107"/>
                  <a:gd name="T31" fmla="*/ 88 h 261"/>
                  <a:gd name="T32" fmla="*/ 37 w 107"/>
                  <a:gd name="T33" fmla="*/ 86 h 261"/>
                  <a:gd name="T34" fmla="*/ 35 w 107"/>
                  <a:gd name="T35" fmla="*/ 88 h 261"/>
                  <a:gd name="T36" fmla="*/ 37 w 107"/>
                  <a:gd name="T37" fmla="*/ 86 h 261"/>
                  <a:gd name="T38" fmla="*/ 70 w 107"/>
                  <a:gd name="T39" fmla="*/ 121 h 261"/>
                  <a:gd name="T40" fmla="*/ 72 w 107"/>
                  <a:gd name="T41" fmla="*/ 123 h 261"/>
                  <a:gd name="T42" fmla="*/ 37 w 107"/>
                  <a:gd name="T43" fmla="*/ 121 h 261"/>
                  <a:gd name="T44" fmla="*/ 35 w 107"/>
                  <a:gd name="T45" fmla="*/ 123 h 261"/>
                  <a:gd name="T46" fmla="*/ 37 w 107"/>
                  <a:gd name="T47" fmla="*/ 121 h 261"/>
                  <a:gd name="T48" fmla="*/ 52 w 107"/>
                  <a:gd name="T49" fmla="*/ 69 h 261"/>
                  <a:gd name="T50" fmla="*/ 54 w 107"/>
                  <a:gd name="T51" fmla="*/ 71 h 261"/>
                  <a:gd name="T52" fmla="*/ 54 w 107"/>
                  <a:gd name="T53" fmla="*/ 156 h 261"/>
                  <a:gd name="T54" fmla="*/ 52 w 107"/>
                  <a:gd name="T55" fmla="*/ 158 h 261"/>
                  <a:gd name="T56" fmla="*/ 54 w 107"/>
                  <a:gd name="T57" fmla="*/ 156 h 261"/>
                  <a:gd name="T58" fmla="*/ 52 w 107"/>
                  <a:gd name="T59" fmla="*/ 191 h 261"/>
                  <a:gd name="T60" fmla="*/ 54 w 107"/>
                  <a:gd name="T61" fmla="*/ 192 h 261"/>
                  <a:gd name="T62" fmla="*/ 54 w 107"/>
                  <a:gd name="T63" fmla="*/ 226 h 261"/>
                  <a:gd name="T64" fmla="*/ 52 w 107"/>
                  <a:gd name="T65" fmla="*/ 227 h 261"/>
                  <a:gd name="T66" fmla="*/ 54 w 107"/>
                  <a:gd name="T6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7" h="261">
                    <a:moveTo>
                      <a:pt x="106" y="110"/>
                    </a:moveTo>
                    <a:cubicBezTo>
                      <a:pt x="87" y="188"/>
                      <a:pt x="87" y="188"/>
                      <a:pt x="87" y="188"/>
                    </a:cubicBezTo>
                    <a:cubicBezTo>
                      <a:pt x="87" y="245"/>
                      <a:pt x="87" y="245"/>
                      <a:pt x="87" y="245"/>
                    </a:cubicBezTo>
                    <a:cubicBezTo>
                      <a:pt x="87" y="254"/>
                      <a:pt x="80" y="261"/>
                      <a:pt x="71" y="261"/>
                    </a:cubicBezTo>
                    <a:cubicBezTo>
                      <a:pt x="35" y="261"/>
                      <a:pt x="35" y="261"/>
                      <a:pt x="35" y="261"/>
                    </a:cubicBezTo>
                    <a:cubicBezTo>
                      <a:pt x="26" y="261"/>
                      <a:pt x="19" y="254"/>
                      <a:pt x="19" y="245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0"/>
                      <a:pt x="107" y="8"/>
                      <a:pt x="107" y="18"/>
                    </a:cubicBezTo>
                    <a:lnTo>
                      <a:pt x="106" y="110"/>
                    </a:lnTo>
                    <a:close/>
                    <a:moveTo>
                      <a:pt x="54" y="35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6"/>
                      <a:pt x="54" y="36"/>
                      <a:pt x="54" y="36"/>
                    </a:cubicBezTo>
                    <a:lnTo>
                      <a:pt x="54" y="35"/>
                    </a:lnTo>
                    <a:close/>
                    <a:moveTo>
                      <a:pt x="72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2" y="54"/>
                      <a:pt x="72" y="54"/>
                      <a:pt x="72" y="54"/>
                    </a:cubicBezTo>
                    <a:lnTo>
                      <a:pt x="72" y="52"/>
                    </a:lnTo>
                    <a:close/>
                    <a:moveTo>
                      <a:pt x="37" y="52"/>
                    </a:move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7" y="54"/>
                      <a:pt x="37" y="54"/>
                      <a:pt x="37" y="54"/>
                    </a:cubicBezTo>
                    <a:lnTo>
                      <a:pt x="37" y="52"/>
                    </a:lnTo>
                    <a:close/>
                    <a:moveTo>
                      <a:pt x="72" y="86"/>
                    </a:move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72" y="88"/>
                      <a:pt x="72" y="88"/>
                      <a:pt x="72" y="88"/>
                    </a:cubicBezTo>
                    <a:lnTo>
                      <a:pt x="72" y="86"/>
                    </a:lnTo>
                    <a:close/>
                    <a:moveTo>
                      <a:pt x="37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7" y="88"/>
                      <a:pt x="37" y="88"/>
                      <a:pt x="37" y="88"/>
                    </a:cubicBezTo>
                    <a:lnTo>
                      <a:pt x="37" y="86"/>
                    </a:lnTo>
                    <a:close/>
                    <a:moveTo>
                      <a:pt x="72" y="121"/>
                    </a:move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2" y="123"/>
                      <a:pt x="72" y="123"/>
                      <a:pt x="72" y="123"/>
                    </a:cubicBezTo>
                    <a:lnTo>
                      <a:pt x="72" y="121"/>
                    </a:lnTo>
                    <a:close/>
                    <a:moveTo>
                      <a:pt x="37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7" y="123"/>
                      <a:pt x="37" y="123"/>
                      <a:pt x="37" y="123"/>
                    </a:cubicBezTo>
                    <a:lnTo>
                      <a:pt x="37" y="121"/>
                    </a:lnTo>
                    <a:close/>
                    <a:moveTo>
                      <a:pt x="54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4" y="71"/>
                      <a:pt x="54" y="71"/>
                      <a:pt x="54" y="71"/>
                    </a:cubicBezTo>
                    <a:lnTo>
                      <a:pt x="54" y="69"/>
                    </a:lnTo>
                    <a:close/>
                    <a:moveTo>
                      <a:pt x="54" y="156"/>
                    </a:moveTo>
                    <a:cubicBezTo>
                      <a:pt x="52" y="156"/>
                      <a:pt x="52" y="156"/>
                      <a:pt x="52" y="156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54" y="158"/>
                      <a:pt x="54" y="158"/>
                      <a:pt x="54" y="158"/>
                    </a:cubicBezTo>
                    <a:lnTo>
                      <a:pt x="54" y="156"/>
                    </a:lnTo>
                    <a:close/>
                    <a:moveTo>
                      <a:pt x="54" y="191"/>
                    </a:moveTo>
                    <a:cubicBezTo>
                      <a:pt x="52" y="191"/>
                      <a:pt x="52" y="191"/>
                      <a:pt x="52" y="19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4" y="192"/>
                      <a:pt x="54" y="192"/>
                      <a:pt x="54" y="192"/>
                    </a:cubicBezTo>
                    <a:lnTo>
                      <a:pt x="54" y="191"/>
                    </a:lnTo>
                    <a:close/>
                    <a:moveTo>
                      <a:pt x="54" y="226"/>
                    </a:moveTo>
                    <a:cubicBezTo>
                      <a:pt x="52" y="226"/>
                      <a:pt x="52" y="226"/>
                      <a:pt x="52" y="226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7"/>
                      <a:pt x="54" y="227"/>
                      <a:pt x="54" y="227"/>
                    </a:cubicBezTo>
                    <a:lnTo>
                      <a:pt x="54" y="22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82B1A33-BD56-484D-B2B9-8AC8FC92EF0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6090" y="4578171"/>
                <a:ext cx="275932" cy="248986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4FAF44-DF13-4BE2-BFC0-30F79ACF37CE}"/>
                </a:ext>
              </a:extLst>
            </p:cNvPr>
            <p:cNvCxnSpPr>
              <a:stCxn id="59" idx="6"/>
            </p:cNvCxnSpPr>
            <p:nvPr/>
          </p:nvCxnSpPr>
          <p:spPr>
            <a:xfrm flipV="1">
              <a:off x="6419546" y="3849914"/>
              <a:ext cx="798953" cy="8552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340597B-7692-45E1-BB6E-47DD1CC9B096}"/>
                </a:ext>
              </a:extLst>
            </p:cNvPr>
            <p:cNvGrpSpPr/>
            <p:nvPr/>
          </p:nvGrpSpPr>
          <p:grpSpPr>
            <a:xfrm>
              <a:off x="9740051" y="3177263"/>
              <a:ext cx="1297884" cy="284721"/>
              <a:chOff x="7966103" y="3693834"/>
              <a:chExt cx="1272549" cy="279164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58DF6DB-C8F0-4A15-8FD2-FBF972AECE62}"/>
                  </a:ext>
                </a:extLst>
              </p:cNvPr>
              <p:cNvSpPr/>
              <p:nvPr/>
            </p:nvSpPr>
            <p:spPr>
              <a:xfrm>
                <a:off x="7966103" y="3693842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6236AA8-800F-4E0A-9FCB-43C2B338DDC2}"/>
                  </a:ext>
                </a:extLst>
              </p:cNvPr>
              <p:cNvSpPr/>
              <p:nvPr/>
            </p:nvSpPr>
            <p:spPr>
              <a:xfrm>
                <a:off x="8305378" y="3693840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5676481-FB4C-43E8-A2DD-3799000EF167}"/>
                  </a:ext>
                </a:extLst>
              </p:cNvPr>
              <p:cNvSpPr/>
              <p:nvPr/>
            </p:nvSpPr>
            <p:spPr>
              <a:xfrm>
                <a:off x="8644654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CDD559F-3DF9-4D15-8E06-EF5887704C7B}"/>
                  </a:ext>
                </a:extLst>
              </p:cNvPr>
              <p:cNvSpPr/>
              <p:nvPr/>
            </p:nvSpPr>
            <p:spPr>
              <a:xfrm>
                <a:off x="8983928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CED0055-8D43-4D05-825E-12183F97BA68}"/>
                </a:ext>
              </a:extLst>
            </p:cNvPr>
            <p:cNvGrpSpPr/>
            <p:nvPr/>
          </p:nvGrpSpPr>
          <p:grpSpPr>
            <a:xfrm>
              <a:off x="9740051" y="3537643"/>
              <a:ext cx="1297884" cy="284721"/>
              <a:chOff x="7966103" y="3693834"/>
              <a:chExt cx="1272549" cy="27916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649FEEB-E96E-4C65-9076-99E5FF23231C}"/>
                  </a:ext>
                </a:extLst>
              </p:cNvPr>
              <p:cNvSpPr/>
              <p:nvPr/>
            </p:nvSpPr>
            <p:spPr>
              <a:xfrm>
                <a:off x="7966103" y="3693842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C399749-97F3-466A-9BD4-9AFCBE9133DD}"/>
                  </a:ext>
                </a:extLst>
              </p:cNvPr>
              <p:cNvSpPr/>
              <p:nvPr/>
            </p:nvSpPr>
            <p:spPr>
              <a:xfrm>
                <a:off x="8305378" y="3693840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5CACB73-5BA1-41B3-A11E-7F2EB137ADCB}"/>
                  </a:ext>
                </a:extLst>
              </p:cNvPr>
              <p:cNvSpPr/>
              <p:nvPr/>
            </p:nvSpPr>
            <p:spPr>
              <a:xfrm>
                <a:off x="8644654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4C994CD-05BE-48B8-BB3E-3043AB078DAA}"/>
                  </a:ext>
                </a:extLst>
              </p:cNvPr>
              <p:cNvSpPr/>
              <p:nvPr/>
            </p:nvSpPr>
            <p:spPr>
              <a:xfrm>
                <a:off x="8983928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F4FE1E4-C3F7-4FBB-AC50-AA624C027764}"/>
                </a:ext>
              </a:extLst>
            </p:cNvPr>
            <p:cNvGrpSpPr/>
            <p:nvPr/>
          </p:nvGrpSpPr>
          <p:grpSpPr>
            <a:xfrm>
              <a:off x="9740051" y="3896230"/>
              <a:ext cx="1297884" cy="284721"/>
              <a:chOff x="7966103" y="3693834"/>
              <a:chExt cx="1272549" cy="279164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4A47ED5-6CEF-48C5-902E-40A2DB553430}"/>
                  </a:ext>
                </a:extLst>
              </p:cNvPr>
              <p:cNvSpPr/>
              <p:nvPr/>
            </p:nvSpPr>
            <p:spPr>
              <a:xfrm>
                <a:off x="7966103" y="3693842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C83E418C-A67E-4344-8386-280172FF9F70}"/>
                  </a:ext>
                </a:extLst>
              </p:cNvPr>
              <p:cNvSpPr/>
              <p:nvPr/>
            </p:nvSpPr>
            <p:spPr>
              <a:xfrm>
                <a:off x="8305378" y="3693840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651DE9F-E0B5-4F17-AB06-99633EA0285E}"/>
                  </a:ext>
                </a:extLst>
              </p:cNvPr>
              <p:cNvSpPr/>
              <p:nvPr/>
            </p:nvSpPr>
            <p:spPr>
              <a:xfrm>
                <a:off x="8644654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E0B8351-2085-4FE3-AF22-82C0ABFFAF84}"/>
                  </a:ext>
                </a:extLst>
              </p:cNvPr>
              <p:cNvSpPr/>
              <p:nvPr/>
            </p:nvSpPr>
            <p:spPr>
              <a:xfrm>
                <a:off x="8983928" y="3693834"/>
                <a:ext cx="254724" cy="279156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50D91F1-9786-4428-9109-E5E09D16CEA5}"/>
                </a:ext>
              </a:extLst>
            </p:cNvPr>
            <p:cNvGrpSpPr/>
            <p:nvPr/>
          </p:nvGrpSpPr>
          <p:grpSpPr>
            <a:xfrm>
              <a:off x="9740051" y="4254810"/>
              <a:ext cx="1297884" cy="284721"/>
              <a:chOff x="11007372" y="4640300"/>
              <a:chExt cx="1297884" cy="284721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B0BEEBF-6D15-41B6-9062-7D0BDAE3FE22}"/>
                  </a:ext>
                </a:extLst>
              </p:cNvPr>
              <p:cNvSpPr/>
              <p:nvPr/>
            </p:nvSpPr>
            <p:spPr>
              <a:xfrm>
                <a:off x="11007372" y="4640308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61260E9-3AD4-4D12-B349-CE943B59FAC4}"/>
                  </a:ext>
                </a:extLst>
              </p:cNvPr>
              <p:cNvSpPr/>
              <p:nvPr/>
            </p:nvSpPr>
            <p:spPr>
              <a:xfrm>
                <a:off x="11353402" y="4640306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9557DE2-0A2C-4C67-96DC-ABCA2326CBE9}"/>
                  </a:ext>
                </a:extLst>
              </p:cNvPr>
              <p:cNvSpPr/>
              <p:nvPr/>
            </p:nvSpPr>
            <p:spPr>
              <a:xfrm>
                <a:off x="11699432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6500FBE-92B1-4CB8-97C3-96013B862FD6}"/>
                  </a:ext>
                </a:extLst>
              </p:cNvPr>
              <p:cNvSpPr/>
              <p:nvPr/>
            </p:nvSpPr>
            <p:spPr>
              <a:xfrm>
                <a:off x="12045461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C202532-7FD3-4545-A621-BE1E3EC4F3D5}"/>
                </a:ext>
              </a:extLst>
            </p:cNvPr>
            <p:cNvGrpSpPr/>
            <p:nvPr/>
          </p:nvGrpSpPr>
          <p:grpSpPr>
            <a:xfrm>
              <a:off x="9740051" y="3896230"/>
              <a:ext cx="1297884" cy="284721"/>
              <a:chOff x="11007372" y="4640300"/>
              <a:chExt cx="1297884" cy="284721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017E21C-56FF-425D-9E1E-053D3C8CA416}"/>
                  </a:ext>
                </a:extLst>
              </p:cNvPr>
              <p:cNvSpPr/>
              <p:nvPr/>
            </p:nvSpPr>
            <p:spPr>
              <a:xfrm>
                <a:off x="11007372" y="4640308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F0B7114-D13E-489C-BC0B-711933FB81B5}"/>
                  </a:ext>
                </a:extLst>
              </p:cNvPr>
              <p:cNvSpPr/>
              <p:nvPr/>
            </p:nvSpPr>
            <p:spPr>
              <a:xfrm>
                <a:off x="11353402" y="4640306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486433-8A6D-4902-AAD8-E71523A671CB}"/>
                  </a:ext>
                </a:extLst>
              </p:cNvPr>
              <p:cNvSpPr/>
              <p:nvPr/>
            </p:nvSpPr>
            <p:spPr>
              <a:xfrm>
                <a:off x="11699432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3039B2F-62CC-4AE6-ABED-6DE621CA256D}"/>
                  </a:ext>
                </a:extLst>
              </p:cNvPr>
              <p:cNvSpPr/>
              <p:nvPr/>
            </p:nvSpPr>
            <p:spPr>
              <a:xfrm>
                <a:off x="12045461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6702F82-3AF9-45F9-8A35-7EBA6B206360}"/>
                </a:ext>
              </a:extLst>
            </p:cNvPr>
            <p:cNvGrpSpPr/>
            <p:nvPr/>
          </p:nvGrpSpPr>
          <p:grpSpPr>
            <a:xfrm>
              <a:off x="9740051" y="3537643"/>
              <a:ext cx="1297884" cy="284721"/>
              <a:chOff x="11007372" y="4640300"/>
              <a:chExt cx="1297884" cy="284721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6D03FF6-44FF-4F57-A238-7D5B1A1E73BF}"/>
                  </a:ext>
                </a:extLst>
              </p:cNvPr>
              <p:cNvSpPr/>
              <p:nvPr/>
            </p:nvSpPr>
            <p:spPr>
              <a:xfrm>
                <a:off x="11007372" y="4640308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5CED4BA-A404-4799-97FB-7E08CD7E5828}"/>
                  </a:ext>
                </a:extLst>
              </p:cNvPr>
              <p:cNvSpPr/>
              <p:nvPr/>
            </p:nvSpPr>
            <p:spPr>
              <a:xfrm>
                <a:off x="11353402" y="4640306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67F579E-8185-43C1-AEAC-E62DCFC6224B}"/>
                  </a:ext>
                </a:extLst>
              </p:cNvPr>
              <p:cNvSpPr/>
              <p:nvPr/>
            </p:nvSpPr>
            <p:spPr>
              <a:xfrm>
                <a:off x="11699432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464EE6D-FF90-4061-B7D5-A7B078D536CA}"/>
                  </a:ext>
                </a:extLst>
              </p:cNvPr>
              <p:cNvSpPr/>
              <p:nvPr/>
            </p:nvSpPr>
            <p:spPr>
              <a:xfrm>
                <a:off x="12045461" y="4640300"/>
                <a:ext cx="259795" cy="284713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FF"/>
                </a:solidFill>
                <a:prstDash val="dash"/>
                <a:round/>
              </a:ln>
            </p:spPr>
            <p:txBody>
              <a:bodyPr wrap="square">
                <a:noAutofit/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10463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6367-E1E7-6241-8AD0-F5E0F2FEA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590783"/>
          </a:xfrm>
        </p:spPr>
        <p:txBody>
          <a:bodyPr/>
          <a:lstStyle/>
          <a:p>
            <a:r>
              <a:rPr lang="en-US" dirty="0"/>
              <a:t>Getting Involved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6CE39-5638-B84E-B33E-5A0EECF0D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853742"/>
            <a:ext cx="11533187" cy="1661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Attend KEDA Community Meetings Bi-weekly Tues 16:00 UTC (Subscribe to </a:t>
            </a:r>
            <a:r>
              <a:rPr lang="en-US" dirty="0">
                <a:hlinkClick r:id="rId3"/>
              </a:rPr>
              <a:t>Google Agenda</a:t>
            </a:r>
            <a:r>
              <a:rPr lang="en-US" dirty="0"/>
              <a:t> | </a:t>
            </a:r>
            <a:r>
              <a:rPr lang="en-US" dirty="0">
                <a:hlinkClick r:id="rId4"/>
              </a:rPr>
              <a:t>Convert to your timezone</a:t>
            </a:r>
            <a:r>
              <a:rPr lang="en-US" dirty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 the #KEDA channel on </a:t>
            </a:r>
            <a:r>
              <a:rPr lang="en-US" dirty="0">
                <a:hlinkClick r:id="rId5"/>
              </a:rPr>
              <a:t>Kubernetes Slack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1247-EC0D-3A4E-B051-A75E1F67540F}"/>
              </a:ext>
            </a:extLst>
          </p:cNvPr>
          <p:cNvSpPr txBox="1"/>
          <p:nvPr/>
        </p:nvSpPr>
        <p:spPr>
          <a:xfrm>
            <a:off x="9790879" y="6560560"/>
            <a:ext cx="264559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Reference: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https://keda.sh/docs/2.0/faq/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8248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1AC4-266E-1E4B-B710-8C70DFD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CB65-1FAF-4580-830E-F684EDD1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AKS Office Hours?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FA61-120C-411D-A67E-F84BFAA7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853742"/>
            <a:ext cx="11533187" cy="3035896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Provide AKS customers with updates pertaining to AKS and the Cloud Native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Ecosystem </a:t>
            </a:r>
            <a:endParaRPr lang="en-US" dirty="0">
              <a:solidFill>
                <a:srgbClr val="3C3C41"/>
              </a:solidFill>
              <a:latin typeface="Segoe UI Semibold"/>
              <a:cs typeface="Segoe UI Semibold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Host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a short talk and/or demo on Cloud Native technologies related to Kubernetes and AKS</a:t>
            </a:r>
            <a:endParaRPr lang="en-US" b="0" i="0" dirty="0">
              <a:solidFill>
                <a:srgbClr val="3C3C41"/>
              </a:solidFill>
              <a:effectLst/>
              <a:latin typeface="Segoe UI Semibold"/>
              <a:cs typeface="Segoe UI Semibold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Collect feedback from customers on issues, blockers, use cases, and questions related to AKS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3E28C-D01B-4447-A3AE-41E2B4CC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B1E6-65A6-41D7-9456-0D14B2DF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23B7D57-8E1A-4E35-B275-CD6BABE3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30" y="1295544"/>
            <a:ext cx="11725822" cy="4547848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Call agenda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5-10 minutes: Welcome, followed by AKS and ecosystem updates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30-40 minutes: KEDA with Kendall Roden – Cloud Native Technical Specialist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10-15 minutes: “Ask us anything” and customer feedback discussion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Keep in mind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 want two-way interaction, but please stay on mute when you are not speaking</a:t>
            </a:r>
            <a:endParaRPr lang="en-US" dirty="0">
              <a:solidFill>
                <a:srgbClr val="000000"/>
              </a:solidFill>
              <a:cs typeface="Segoe UI Semibol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Office hours are hosted primarily by the GBB team, with the support of the PG</a:t>
            </a:r>
            <a:endParaRPr lang="en-US" dirty="0">
              <a:solidFill>
                <a:srgbClr val="000000"/>
              </a:solidFill>
              <a:cs typeface="Segoe UI Semibol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Recordings and content will be available post-call, barring any technical difficulties </a:t>
            </a:r>
            <a:endParaRPr lang="en-US" dirty="0">
              <a:solidFill>
                <a:srgbClr val="000000"/>
              </a:solidFill>
              <a:cs typeface="Segoe UI Semibol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Contact us with thoughts, ideas or questions (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aksofficehours@microsoft.com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692909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FA0E74-B650-4FD3-B03E-324946D5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3" y="2648726"/>
            <a:ext cx="9823498" cy="1828800"/>
          </a:xfrm>
        </p:spPr>
        <p:txBody>
          <a:bodyPr/>
          <a:lstStyle/>
          <a:p>
            <a:r>
              <a:rPr lang="en-US" dirty="0"/>
              <a:t>AKS Updates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9F3BD-978F-477D-A101-093139CA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349" y="5924770"/>
            <a:ext cx="1981372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6450-C4FC-43A5-B752-2D0BB020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A48-BE11-4004-802F-A20B5695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43" y="1397477"/>
            <a:ext cx="11533187" cy="51190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GA</a:t>
            </a:r>
          </a:p>
          <a:p>
            <a:pPr>
              <a:lnSpc>
                <a:spcPct val="150000"/>
              </a:lnSpc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Creation of clusters and </a:t>
            </a:r>
            <a:r>
              <a:rPr lang="en-US" sz="1600" dirty="0" err="1"/>
              <a:t>nodepools</a:t>
            </a:r>
            <a:r>
              <a:rPr lang="en-US" sz="1600" dirty="0"/>
              <a:t> with </a:t>
            </a:r>
            <a:r>
              <a:rPr lang="en-US" sz="1600" dirty="0" err="1"/>
              <a:t>containerd</a:t>
            </a:r>
            <a:r>
              <a:rPr lang="en-US" sz="1600" dirty="0"/>
              <a:t>, enhancing pod creation speed and stability (default)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maxSurge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Kubernetes 1.19 release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Ephemeral OS disk for AKS Agent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AKS image now aligns to Microsoft Security Baseline that conforms to Linux and K8s benchmarks for CIS hardened images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90BE4-4B2D-42E9-8887-46F2ED8F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https://azure.microsoft.com/en-us/updates/aks-updates-for-november-2020/?WT.mc_id=AZ-MVP-5001832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9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FA0E74-B650-4FD3-B03E-324946D5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3" y="2648726"/>
            <a:ext cx="9823498" cy="1828800"/>
          </a:xfrm>
        </p:spPr>
        <p:txBody>
          <a:bodyPr/>
          <a:lstStyle/>
          <a:p>
            <a:r>
              <a:rPr lang="en-US" dirty="0"/>
              <a:t>Ecosystem Updates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9F3BD-978F-477D-A101-093139CA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349" y="5924770"/>
            <a:ext cx="1981372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3EC7-46DD-4954-962B-C61DCC3F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129D-AB01-40EB-BF92-619459AC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43" y="1331865"/>
            <a:ext cx="11533187" cy="2285690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Anyone have thoughts on </a:t>
            </a:r>
            <a:r>
              <a:rPr lang="en-US" dirty="0" err="1"/>
              <a:t>KubeCon</a:t>
            </a:r>
            <a:r>
              <a:rPr lang="en-US" dirty="0"/>
              <a:t> 2020?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Anyone attend Open Azure Day yesterday?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Kubernetes Security Specialist Cert is GA (11/17)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7C986-7B76-4112-81CC-13A8F452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2ADF9-85E1-6749-A37F-AF32DE369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646331"/>
          </a:xfrm>
        </p:spPr>
        <p:txBody>
          <a:bodyPr/>
          <a:lstStyle/>
          <a:p>
            <a:r>
              <a:rPr lang="en-US" dirty="0"/>
              <a:t>Presented by Kendall Roden </a:t>
            </a:r>
          </a:p>
          <a:p>
            <a:r>
              <a:rPr lang="en-US" sz="1100" dirty="0"/>
              <a:t>Content curated from </a:t>
            </a:r>
            <a:r>
              <a:rPr lang="en-US" sz="1100" dirty="0">
                <a:hlinkClick r:id="rId2"/>
              </a:rPr>
              <a:t>https://keda.sh/docs/2.0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9F3BD-978F-477D-A101-093139CA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349" y="5924770"/>
            <a:ext cx="1981372" cy="8900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C1F91E-BD60-644E-AE8A-FDD02C56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890303"/>
            <a:ext cx="5626100" cy="237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1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addc9f2-191d-4a01-9eab-7967098255b0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DBC78DF56D124EB1A5F3CA3264E282" ma:contentTypeVersion="17" ma:contentTypeDescription="Create a new document." ma:contentTypeScope="" ma:versionID="6c98b9390f0f5253a4e796e6185ad246">
  <xsd:schema xmlns:xsd="http://www.w3.org/2001/XMLSchema" xmlns:xs="http://www.w3.org/2001/XMLSchema" xmlns:p="http://schemas.microsoft.com/office/2006/metadata/properties" xmlns:ns1="http://schemas.microsoft.com/sharepoint/v3" xmlns:ns3="8db5dfc9-cbd0-4979-ba1e-989d2c624080" xmlns:ns4="baddc9f2-191d-4a01-9eab-7967098255b0" targetNamespace="http://schemas.microsoft.com/office/2006/metadata/properties" ma:root="true" ma:fieldsID="8e64fb3d078eef9bb9a63280f205a366" ns1:_="" ns3:_="" ns4:_="">
    <xsd:import namespace="http://schemas.microsoft.com/sharepoint/v3"/>
    <xsd:import namespace="8db5dfc9-cbd0-4979-ba1e-989d2c624080"/>
    <xsd:import namespace="baddc9f2-191d-4a01-9eab-7967098255b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5dfc9-cbd0-4979-ba1e-989d2c6240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ddc9f2-191d-4a01-9eab-7967098255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5B5D8E-0E7A-40AA-BDF8-29A7C4CAE7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A98862-5FBE-46A2-8166-5D40E5585333}">
  <ds:schemaRefs>
    <ds:schemaRef ds:uri="http://schemas.microsoft.com/office/2006/metadata/properties"/>
    <ds:schemaRef ds:uri="http://purl.org/dc/terms/"/>
    <ds:schemaRef ds:uri="8db5dfc9-cbd0-4979-ba1e-989d2c624080"/>
    <ds:schemaRef ds:uri="http://purl.org/dc/elements/1.1/"/>
    <ds:schemaRef ds:uri="http://purl.org/dc/dcmitype/"/>
    <ds:schemaRef ds:uri="http://schemas.microsoft.com/office/2006/documentManagement/types"/>
    <ds:schemaRef ds:uri="baddc9f2-191d-4a01-9eab-7967098255b0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C6DB646-6A3A-4D0B-8CD7-F0560B63061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8db5dfc9-cbd0-4979-ba1e-989d2c624080"/>
    <ds:schemaRef ds:uri="baddc9f2-191d-4a01-9eab-7967098255b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Azure_PowerPoint_Template_Sept2018</Template>
  <TotalTime>0</TotalTime>
  <Words>1396</Words>
  <Application>Microsoft Macintosh PowerPoint</Application>
  <PresentationFormat>Custom</PresentationFormat>
  <Paragraphs>199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Segoe UI</vt:lpstr>
      <vt:lpstr>Segoe UI Light</vt:lpstr>
      <vt:lpstr>Segoe UI Semibold</vt:lpstr>
      <vt:lpstr>Wingdings</vt:lpstr>
      <vt:lpstr>Dynamics 365</vt:lpstr>
      <vt:lpstr>PowerPoint Presentation</vt:lpstr>
      <vt:lpstr>Who are we?</vt:lpstr>
      <vt:lpstr>Why AKS Office Hours?</vt:lpstr>
      <vt:lpstr>What to expect </vt:lpstr>
      <vt:lpstr>AKS Updates</vt:lpstr>
      <vt:lpstr>AKS Updates</vt:lpstr>
      <vt:lpstr>Ecosystem Updates</vt:lpstr>
      <vt:lpstr>Ecosystem Updates</vt:lpstr>
      <vt:lpstr>PowerPoint Presentation</vt:lpstr>
      <vt:lpstr>KEDA Kubernetes Event-driven Autoscaling </vt:lpstr>
      <vt:lpstr>KEDA Features</vt:lpstr>
      <vt:lpstr>Horizontal Pod Autoscaler</vt:lpstr>
      <vt:lpstr>How KEDA works</vt:lpstr>
      <vt:lpstr>KEDA Custom Resources (CRD) </vt:lpstr>
      <vt:lpstr>KEDA Custom Resources (CRD) </vt:lpstr>
      <vt:lpstr>Demo </vt:lpstr>
      <vt:lpstr>Pod identity</vt:lpstr>
      <vt:lpstr>KEDA + Azure AD Pod Identity</vt:lpstr>
      <vt:lpstr>Why use KEDA if you are using Azure Functions? </vt:lpstr>
      <vt:lpstr>Let’s review!  Kubernetes-based event-driven auto-scaling (KEDA)</vt:lpstr>
      <vt:lpstr>Getting Involved</vt:lpstr>
      <vt:lpstr>Thank you!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on Azure Pitch Deck</dc:title>
  <dc:subject/>
  <dc:creator/>
  <cp:keywords/>
  <dc:description/>
  <cp:lastModifiedBy/>
  <cp:revision>4</cp:revision>
  <dcterms:created xsi:type="dcterms:W3CDTF">2019-10-30T21:27:18Z</dcterms:created>
  <dcterms:modified xsi:type="dcterms:W3CDTF">2020-11-19T21:57:56Z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ewsType">
    <vt:lpwstr/>
  </property>
  <property fmtid="{D5CDD505-2E9C-101B-9397-08002B2CF9AE}" pid="3" name="TaxKeyword">
    <vt:lpwstr/>
  </property>
  <property fmtid="{D5CDD505-2E9C-101B-9397-08002B2CF9AE}" pid="4" name="LastSharedByUser">
    <vt:lpwstr>joobrie@microsoft.com</vt:lpwstr>
  </property>
  <property fmtid="{D5CDD505-2E9C-101B-9397-08002B2CF9AE}" pid="5" name="_dlc_policyId">
    <vt:lpwstr>0x0101000E4CB7077FEE4FF7AE86D4A500EEC780030016C849C62B10EB41ACA8C7EEDEF40BB20099ECF64382448D48A56095091C66B1A9|-661092312</vt:lpwstr>
  </property>
  <property fmtid="{D5CDD505-2E9C-101B-9397-08002B2CF9AE}" pid="6" name="Region">
    <vt:lpwstr/>
  </property>
  <property fmtid="{D5CDD505-2E9C-101B-9397-08002B2CF9AE}" pid="7" name="Confidentiality">
    <vt:lpwstr>14;#customer ready|8986c41d-21c5-4f8f-8a12-ea4625b46858</vt:lpwstr>
  </property>
  <property fmtid="{D5CDD505-2E9C-101B-9397-08002B2CF9AE}" pid="8" name="MSIP_Label_f42aa342-8706-4288-bd11-ebb85995028c_Enabled">
    <vt:lpwstr>True</vt:lpwstr>
  </property>
  <property fmtid="{D5CDD505-2E9C-101B-9397-08002B2CF9AE}" pid="9" name="xd_ProgID">
    <vt:lpwstr/>
  </property>
  <property fmtid="{D5CDD505-2E9C-101B-9397-08002B2CF9AE}" pid="10" name="ItemType">
    <vt:lpwstr>1900;#archive files|7c386bcd-7c28-49a1-b5d4-6a5adabd9893;#2222;#Exclude from Learning Search Center|69c92ece-05b4-474f-a692-5ac4c9f64a8c;#1975;#checklists|cdc11282-7b54-4f27-8efc-d0abec78257b;#417;#competitive materials|1ffc6641-18be-4106-8f07-4ff1b8feb95</vt:lpwstr>
  </property>
  <property fmtid="{D5CDD505-2E9C-101B-9397-08002B2CF9AE}" pid="11" name="ContentTypeId">
    <vt:lpwstr>0x01010030DBC78DF56D124EB1A5F3CA3264E282</vt:lpwstr>
  </property>
  <property fmtid="{D5CDD505-2E9C-101B-9397-08002B2CF9AE}" pid="12" name="Industries">
    <vt:lpwstr/>
  </property>
  <property fmtid="{D5CDD505-2E9C-101B-9397-08002B2CF9AE}" pid="13" name="MSProducts">
    <vt:lpwstr/>
  </property>
  <property fmtid="{D5CDD505-2E9C-101B-9397-08002B2CF9AE}" pid="14" name="Audience">
    <vt:lpwstr/>
  </property>
  <property fmtid="{D5CDD505-2E9C-101B-9397-08002B2CF9AE}" pid="15" name="Competitors">
    <vt:lpwstr/>
  </property>
  <property fmtid="{D5CDD505-2E9C-101B-9397-08002B2CF9AE}" pid="16" name="ComplianceAssetId">
    <vt:lpwstr/>
  </property>
  <property fmtid="{D5CDD505-2E9C-101B-9397-08002B2CF9AE}" pid="17" name="ExperienceContentType">
    <vt:lpwstr/>
  </property>
  <property fmtid="{D5CDD505-2E9C-101B-9397-08002B2CF9AE}" pid="18" name="TemplateUrl">
    <vt:lpwstr/>
  </property>
  <property fmtid="{D5CDD505-2E9C-101B-9397-08002B2CF9AE}" pid="19" name="SMSGDomain">
    <vt:lpwstr>1628;#Gear Up|5bd03d8b-c198-4367-bd72-be9dad12d703;#20;#Microsoft Azure Domain|d600a391-d529-4311-892b-2c05c1ab2538;#21;#Intelligent Cloud|adc2fe87-c79a-4ded-a449-3f86b954069d</vt:lpwstr>
  </property>
  <property fmtid="{D5CDD505-2E9C-101B-9397-08002B2CF9AE}" pid="20" name="LastSharedByTime">
    <vt:filetime>2018-08-03T17:17:54Z</vt:filetime>
  </property>
  <property fmtid="{D5CDD505-2E9C-101B-9397-08002B2CF9AE}" pid="21" name="BusinessArchitecture">
    <vt:lpwstr>2546;#Applications and Infrastructure|f69679d5-ce87-4413-9040-82ea79c5c527</vt:lpwstr>
  </property>
  <property fmtid="{D5CDD505-2E9C-101B-9397-08002B2CF9AE}" pid="22" name="MSIP_Label_f42aa342-8706-4288-bd11-ebb85995028c_SetDate">
    <vt:lpwstr>2019-05-03T22:12:17.6612022Z</vt:lpwstr>
  </property>
  <property fmtid="{D5CDD505-2E9C-101B-9397-08002B2CF9AE}" pid="23" name="Products">
    <vt:lpwstr>80;#Azure platform|df6aaec2-d07c-4319-b510-15a691aea35b;#2595;#Azure Container Service|da55d66e-fdf8-469d-bdcd-bf23a5f5b4b3;#3431;#Azure Kubernetes Service|8613eadf-04d1-44ae-bd4e-24a6f3fb4a02</vt:lpwstr>
  </property>
  <property fmtid="{D5CDD505-2E9C-101B-9397-08002B2CF9AE}" pid="24" name="MSIP_Label_f42aa342-8706-4288-bd11-ebb85995028c_SiteId">
    <vt:lpwstr>72f988bf-86f1-41af-91ab-2d7cd011db47</vt:lpwstr>
  </property>
  <property fmtid="{D5CDD505-2E9C-101B-9397-08002B2CF9AE}" pid="25" name="MSIP_Label_f42aa342-8706-4288-bd11-ebb85995028c_Name">
    <vt:lpwstr>General</vt:lpwstr>
  </property>
  <property fmtid="{D5CDD505-2E9C-101B-9397-08002B2CF9AE}" pid="26" name="MSIP_Label_f42aa342-8706-4288-bd11-ebb85995028c_Extended_MSFT_Method">
    <vt:lpwstr>Automatic</vt:lpwstr>
  </property>
  <property fmtid="{D5CDD505-2E9C-101B-9397-08002B2CF9AE}" pid="27" name="l6f004f21209409da86a713c0f24627d">
    <vt:lpwstr/>
  </property>
  <property fmtid="{D5CDD505-2E9C-101B-9397-08002B2CF9AE}" pid="28" name="MSProductsTaxHTField0">
    <vt:lpwstr/>
  </property>
  <property fmtid="{D5CDD505-2E9C-101B-9397-08002B2CF9AE}" pid="29" name="MSIP_Label_f42aa342-8706-4288-bd11-ebb85995028c_Owner">
    <vt:lpwstr>v-mohsk@microsoft.com</vt:lpwstr>
  </property>
  <property fmtid="{D5CDD505-2E9C-101B-9397-08002B2CF9AE}" pid="30" name="_docset_NoMedatataSyncRequired">
    <vt:lpwstr>False</vt:lpwstr>
  </property>
  <property fmtid="{D5CDD505-2E9C-101B-9397-08002B2CF9AE}" pid="31" name="e8080b0481964c759b2c36ae49591b31">
    <vt:lpwstr/>
  </property>
  <property fmtid="{D5CDD505-2E9C-101B-9397-08002B2CF9AE}" pid="32" name="TechnicalLevel">
    <vt:lpwstr>3067;#200 (intermediate)|855c9113-a119-44e7-b3de-bccffe25ed46</vt:lpwstr>
  </property>
  <property fmtid="{D5CDD505-2E9C-101B-9397-08002B2CF9AE}" pid="33" name="display_urn">
    <vt:lpwstr>Aanand Ramachandran;Josh Schnell;Jason Hansen;Chad Ray;Lachie Evenson;Joe Kavanaugh (Cadence Preferred);Gabe Monroy;Tammy Smith Monnot;Sunita Yadav;Tim Meyer;Roiy Zysman;Ali Vira</vt:lpwstr>
  </property>
  <property fmtid="{D5CDD505-2E9C-101B-9397-08002B2CF9AE}" pid="34" name="Audiences">
    <vt:lpwstr/>
  </property>
  <property fmtid="{D5CDD505-2E9C-101B-9397-08002B2CF9AE}" pid="35" name="IsMyDocuments">
    <vt:bool>true</vt:bool>
  </property>
  <property fmtid="{D5CDD505-2E9C-101B-9397-08002B2CF9AE}" pid="36" name="SMSG Items">
    <vt:lpwstr>3091;#documents|e037ed84-7d8e-4cbb-9c8f-61e80301a44f</vt:lpwstr>
  </property>
  <property fmtid="{D5CDD505-2E9C-101B-9397-08002B2CF9AE}" pid="37" name="Solution Areas">
    <vt:lpwstr>3476;#Applications and Infrastructure|f69679d5-ce87-4413-9040-82ea79c5c527</vt:lpwstr>
  </property>
  <property fmtid="{D5CDD505-2E9C-101B-9397-08002B2CF9AE}" pid="38" name="Sensitivity">
    <vt:lpwstr>General</vt:lpwstr>
  </property>
  <property fmtid="{D5CDD505-2E9C-101B-9397-08002B2CF9AE}" pid="39" name="ldac8aee9d1f469e8cd8c3f8d6a615f2">
    <vt:lpwstr/>
  </property>
  <property fmtid="{D5CDD505-2E9C-101B-9397-08002B2CF9AE}" pid="40" name="xd_Signature">
    <vt:bool>false</vt:bool>
  </property>
  <property fmtid="{D5CDD505-2E9C-101B-9397-08002B2CF9AE}" pid="41" name="EmployeeRole">
    <vt:lpwstr/>
  </property>
  <property fmtid="{D5CDD505-2E9C-101B-9397-08002B2CF9AE}" pid="42" name="SharedWithUsers">
    <vt:lpwstr>136442;#Chakir Kamkam;#160397;#Ishan Jain;#149940;#John O'Brien;#7892;#Fares Zekri;#7367;#Zoran Jankovic;#190303;#Pablo Araya;#200797;#Anthony Rugama</vt:lpwstr>
  </property>
  <property fmtid="{D5CDD505-2E9C-101B-9397-08002B2CF9AE}" pid="43" name="NewsTopic">
    <vt:lpwstr/>
  </property>
  <property fmtid="{D5CDD505-2E9C-101B-9397-08002B2CF9AE}" pid="44" name="Product">
    <vt:lpwstr/>
  </property>
  <property fmtid="{D5CDD505-2E9C-101B-9397-08002B2CF9AE}" pid="45" name="Roles">
    <vt:lpwstr>354;#Technology Solutions Professional|18ae106e-2924-4f2d-83ba-9b3af46c5a31;#221;#Solution Sales|170353c6-5135-48bf-b60a-c3b55ac67d1c;#656;#Sales|72627068-acd7-4c1a-8b95-a0256be5dc9f;#361;#Technical Sales|831f7989-43a4-4e48-852a-a5355978f47f;#957;#Marketi</vt:lpwstr>
  </property>
  <property fmtid="{D5CDD505-2E9C-101B-9397-08002B2CF9AE}" pid="46" name="Event Location">
    <vt:lpwstr/>
  </property>
  <property fmtid="{D5CDD505-2E9C-101B-9397-08002B2CF9AE}" pid="47" name="Event1">
    <vt:lpwstr>622;#Unassigned|2c8af875-f38a-40b8-a0a9-056aed3fc8c0</vt:lpwstr>
  </property>
  <property fmtid="{D5CDD505-2E9C-101B-9397-08002B2CF9AE}" pid="48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49" name="NewsSource">
    <vt:lpwstr/>
  </property>
  <property fmtid="{D5CDD505-2E9C-101B-9397-08002B2CF9AE}" pid="50" name="MSProfessions">
    <vt:lpwstr>3094;#Sales|72627068-acd7-4c1a-8b95-a0256be5dc9f;#3100;#Marketing|6bac43fe-835f-4207-8dba-9b6899aa3139;#3098;#Services|31216a1b-ed7a-4548-8e47-1aa2e6048472</vt:lpwstr>
  </property>
  <property fmtid="{D5CDD505-2E9C-101B-9397-08002B2CF9AE}" pid="51" name="SMSGTags">
    <vt:lpwstr/>
  </property>
  <property fmtid="{D5CDD505-2E9C-101B-9397-08002B2CF9AE}" pid="52" name="_dlc_DocIdItemGuid">
    <vt:lpwstr>38135e9c-5fe0-4ff4-8599-3815af7ccd48</vt:lpwstr>
  </property>
  <property fmtid="{D5CDD505-2E9C-101B-9397-08002B2CF9AE}" pid="53" name="MSPhysicalGeography">
    <vt:lpwstr/>
  </property>
  <property fmtid="{D5CDD505-2E9C-101B-9397-08002B2CF9AE}" pid="54" name="j3562c58ee414e028925bc902cfc01a1">
    <vt:lpwstr/>
  </property>
  <property fmtid="{D5CDD505-2E9C-101B-9397-08002B2CF9AE}" pid="55" name="EnterpriseDomainTags">
    <vt:lpwstr/>
  </property>
  <property fmtid="{D5CDD505-2E9C-101B-9397-08002B2CF9AE}" pid="56" name="Campaign">
    <vt:lpwstr/>
  </property>
  <property fmtid="{D5CDD505-2E9C-101B-9397-08002B2CF9AE}" pid="57" name="Segments">
    <vt:lpwstr/>
  </property>
  <property fmtid="{D5CDD505-2E9C-101B-9397-08002B2CF9AE}" pid="58" name="la4444b61d19467597d63190b69ac227">
    <vt:lpwstr/>
  </property>
  <property fmtid="{D5CDD505-2E9C-101B-9397-08002B2CF9AE}" pid="59" name="Partners">
    <vt:lpwstr/>
  </property>
  <property fmtid="{D5CDD505-2E9C-101B-9397-08002B2CF9AE}" pid="60" name="ActivitiesAndPrograms">
    <vt:lpwstr>1947;#Priority Solution Areas|c23d8183-ce20-44cd-b13b-640d45c2d6c2;#1455;#Go To Market|f4d86be9-ad6a-4150-b338-918959af159e;#1872;#Cloud Application Development|3a7aceec-a821-419b-a538-072d1024ae27</vt:lpwstr>
  </property>
  <property fmtid="{D5CDD505-2E9C-101B-9397-08002B2CF9AE}" pid="61" name="MSIP_Label_f42aa342-8706-4288-bd11-ebb85995028c_ActionId">
    <vt:lpwstr>e0f45bc1-ad8a-4d46-9c7a-173c3db7e72c</vt:lpwstr>
  </property>
  <property fmtid="{D5CDD505-2E9C-101B-9397-08002B2CF9AE}" pid="62" name="Topics">
    <vt:lpwstr>29;#features|94b87768-f145-4764-adbd-fec700e47348;#30;#hub subset|c6bfd112-b986-4a0a-aa8d-90e767bfdfa6</vt:lpwstr>
  </property>
  <property fmtid="{D5CDD505-2E9C-101B-9397-08002B2CF9AE}" pid="63" name="Groups">
    <vt:lpwstr>31;#Azure Marketing|0958c357-5252-473f-8b4e-42f27525a99d</vt:lpwstr>
  </property>
  <property fmtid="{D5CDD505-2E9C-101B-9397-08002B2CF9AE}" pid="64" name="Track">
    <vt:lpwstr/>
  </property>
  <property fmtid="{D5CDD505-2E9C-101B-9397-08002B2CF9AE}" pid="65" name="Event Venue">
    <vt:lpwstr/>
  </property>
  <property fmtid="{D5CDD505-2E9C-101B-9397-08002B2CF9AE}" pid="66" name="Languages">
    <vt:lpwstr/>
  </property>
  <property fmtid="{D5CDD505-2E9C-101B-9397-08002B2CF9AE}" pid="67" name="of67e5d4b76f4a9db8769983fda9cec0">
    <vt:lpwstr/>
  </property>
  <property fmtid="{D5CDD505-2E9C-101B-9397-08002B2CF9AE}" pid="68" name="MSIP_Label_f42aa342-8706-4288-bd11-ebb85995028c_Application">
    <vt:lpwstr>Microsoft Azure Information Protection</vt:lpwstr>
  </property>
</Properties>
</file>